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8" r:id="rId6"/>
  </p:sldMasterIdLst>
  <p:notesMasterIdLst>
    <p:notesMasterId r:id="rId24"/>
  </p:notesMasterIdLst>
  <p:sldIdLst>
    <p:sldId id="257" r:id="rId7"/>
    <p:sldId id="273" r:id="rId8"/>
    <p:sldId id="342" r:id="rId9"/>
    <p:sldId id="289" r:id="rId10"/>
    <p:sldId id="343" r:id="rId11"/>
    <p:sldId id="329" r:id="rId12"/>
    <p:sldId id="344" r:id="rId13"/>
    <p:sldId id="332" r:id="rId14"/>
    <p:sldId id="345" r:id="rId15"/>
    <p:sldId id="346" r:id="rId16"/>
    <p:sldId id="347" r:id="rId17"/>
    <p:sldId id="348" r:id="rId18"/>
    <p:sldId id="340" r:id="rId19"/>
    <p:sldId id="349" r:id="rId20"/>
    <p:sldId id="338" r:id="rId21"/>
    <p:sldId id="328" r:id="rId22"/>
    <p:sldId id="341"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613"/>
    <a:srgbClr val="0086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34"/>
  </p:normalViewPr>
  <p:slideViewPr>
    <p:cSldViewPr snapToGrid="0" showGuides="1">
      <p:cViewPr varScale="1">
        <p:scale>
          <a:sx n="117" d="100"/>
          <a:sy n="117" d="100"/>
        </p:scale>
        <p:origin x="3520" y="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52B7C-DBB6-EA47-B181-88910A55C8A2}" type="datetimeFigureOut">
              <a:rPr lang="nl-NL" smtClean="0"/>
              <a:t>19-6-2025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9DBC2-9E02-5E40-AB1B-E3E16E5FC60E}" type="slidenum">
              <a:rPr lang="nl-NL" smtClean="0"/>
              <a:t>‹#›</a:t>
            </a:fld>
            <a:endParaRPr lang="nl-NL"/>
          </a:p>
        </p:txBody>
      </p:sp>
    </p:spTree>
    <p:extLst>
      <p:ext uri="{BB962C8B-B14F-4D97-AF65-F5344CB8AC3E}">
        <p14:creationId xmlns:p14="http://schemas.microsoft.com/office/powerpoint/2010/main" val="152402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Praktijkvoorbeelden uit het bedrijf, foto’s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9C29DBC2-9E02-5E40-AB1B-E3E16E5FC60E}" type="slidenum">
              <a:rPr lang="nl-NL" smtClean="0"/>
              <a:t>3</a:t>
            </a:fld>
            <a:endParaRPr lang="nl-NL"/>
          </a:p>
        </p:txBody>
      </p:sp>
    </p:spTree>
    <p:extLst>
      <p:ext uri="{BB962C8B-B14F-4D97-AF65-F5344CB8AC3E}">
        <p14:creationId xmlns:p14="http://schemas.microsoft.com/office/powerpoint/2010/main" val="331317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C29DBC2-9E02-5E40-AB1B-E3E16E5FC60E}" type="slidenum">
              <a:rPr lang="nl-NL" smtClean="0"/>
              <a:t>4</a:t>
            </a:fld>
            <a:endParaRPr lang="nl-NL"/>
          </a:p>
        </p:txBody>
      </p:sp>
    </p:spTree>
    <p:extLst>
      <p:ext uri="{BB962C8B-B14F-4D97-AF65-F5344CB8AC3E}">
        <p14:creationId xmlns:p14="http://schemas.microsoft.com/office/powerpoint/2010/main" val="86394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Calibri" charset="0"/>
                <a:cs typeface="Geneva" charset="0"/>
              </a:rPr>
              <a:t>NIET branche specifiek!</a:t>
            </a:r>
          </a:p>
          <a:p>
            <a:r>
              <a:rPr lang="nl-NL" dirty="0">
                <a:latin typeface="Calibri" charset="0"/>
                <a:cs typeface="Geneva" charset="0"/>
              </a:rPr>
              <a:t>Bron: </a:t>
            </a:r>
            <a:r>
              <a:rPr lang="nl-NL" dirty="0" err="1">
                <a:latin typeface="Calibri" charset="0"/>
                <a:cs typeface="Geneva" charset="0"/>
              </a:rPr>
              <a:t>https</a:t>
            </a:r>
            <a:r>
              <a:rPr lang="nl-NL" dirty="0">
                <a:latin typeface="Calibri" charset="0"/>
                <a:cs typeface="Geneva" charset="0"/>
              </a:rPr>
              <a:t>://</a:t>
            </a:r>
            <a:r>
              <a:rPr lang="nl-NL" dirty="0" err="1">
                <a:latin typeface="Calibri" charset="0"/>
                <a:cs typeface="Geneva" charset="0"/>
              </a:rPr>
              <a:t>www.nlarbeidsinspectie.nl</a:t>
            </a:r>
            <a:r>
              <a:rPr lang="nl-NL" dirty="0">
                <a:latin typeface="Calibri" charset="0"/>
                <a:cs typeface="Geneva" charset="0"/>
              </a:rPr>
              <a:t>/publicaties/rapporten/2024/08/26/monitor-arbeidsongevallen-2023</a:t>
            </a:r>
          </a:p>
          <a:p>
            <a:endParaRPr lang="nl-NL" dirty="0">
              <a:latin typeface="Calibri" charset="0"/>
              <a:cs typeface="Geneva" charset="0"/>
            </a:endParaRPr>
          </a:p>
        </p:txBody>
      </p:sp>
      <p:sp>
        <p:nvSpPr>
          <p:cNvPr id="4" name="Tijdelijke aanduiding voor dianummer 3"/>
          <p:cNvSpPr>
            <a:spLocks noGrp="1"/>
          </p:cNvSpPr>
          <p:nvPr>
            <p:ph type="sldNum" sz="quarter" idx="5"/>
          </p:nvPr>
        </p:nvSpPr>
        <p:spPr/>
        <p:txBody>
          <a:bodyPr/>
          <a:lstStyle/>
          <a:p>
            <a:fld id="{9C29DBC2-9E02-5E40-AB1B-E3E16E5FC60E}" type="slidenum">
              <a:rPr lang="nl-NL" smtClean="0"/>
              <a:t>6</a:t>
            </a:fld>
            <a:endParaRPr lang="nl-NL"/>
          </a:p>
        </p:txBody>
      </p:sp>
    </p:spTree>
    <p:extLst>
      <p:ext uri="{BB962C8B-B14F-4D97-AF65-F5344CB8AC3E}">
        <p14:creationId xmlns:p14="http://schemas.microsoft.com/office/powerpoint/2010/main" val="50549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46E0F-FA7B-1723-F3A1-04D63D970E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A4D94DA-4E86-87F1-62DE-FF2A6CBC203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E20CED0-25E0-7BBF-C005-0713D82CAA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het werken op hoogte liggen de individuele en persoonlijke maatregelen dicht bij elkaar, er zit echter een verschil in de benodigde competenties van de medewerkers.</a:t>
            </a:r>
          </a:p>
          <a:p>
            <a:endParaRPr lang="nl-NL" dirty="0"/>
          </a:p>
        </p:txBody>
      </p:sp>
      <p:sp>
        <p:nvSpPr>
          <p:cNvPr id="4" name="Tijdelijke aanduiding voor dianummer 3">
            <a:extLst>
              <a:ext uri="{FF2B5EF4-FFF2-40B4-BE49-F238E27FC236}">
                <a16:creationId xmlns:a16="http://schemas.microsoft.com/office/drawing/2014/main" id="{D0D028B5-CB32-633D-50F0-6C8A3DF20EE4}"/>
              </a:ext>
            </a:extLst>
          </p:cNvPr>
          <p:cNvSpPr>
            <a:spLocks noGrp="1"/>
          </p:cNvSpPr>
          <p:nvPr>
            <p:ph type="sldNum" sz="quarter" idx="5"/>
          </p:nvPr>
        </p:nvSpPr>
        <p:spPr/>
        <p:txBody>
          <a:bodyPr/>
          <a:lstStyle/>
          <a:p>
            <a:fld id="{9C29DBC2-9E02-5E40-AB1B-E3E16E5FC60E}" type="slidenum">
              <a:rPr lang="nl-NL" smtClean="0"/>
              <a:t>7</a:t>
            </a:fld>
            <a:endParaRPr lang="nl-NL"/>
          </a:p>
        </p:txBody>
      </p:sp>
    </p:spTree>
    <p:extLst>
      <p:ext uri="{BB962C8B-B14F-4D97-AF65-F5344CB8AC3E}">
        <p14:creationId xmlns:p14="http://schemas.microsoft.com/office/powerpoint/2010/main" val="22546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latin typeface="Calibri" charset="0"/>
                <a:cs typeface="Geneva" charset="0"/>
              </a:rPr>
              <a:t>Jaarlijkse keuring niet relevant voor het (dagelijkse) gebruik.</a:t>
            </a:r>
          </a:p>
        </p:txBody>
      </p:sp>
      <p:sp>
        <p:nvSpPr>
          <p:cNvPr id="4" name="Tijdelijke aanduiding voor dianummer 3"/>
          <p:cNvSpPr>
            <a:spLocks noGrp="1"/>
          </p:cNvSpPr>
          <p:nvPr>
            <p:ph type="sldNum" sz="quarter" idx="5"/>
          </p:nvPr>
        </p:nvSpPr>
        <p:spPr/>
        <p:txBody>
          <a:bodyPr/>
          <a:lstStyle/>
          <a:p>
            <a:fld id="{9C29DBC2-9E02-5E40-AB1B-E3E16E5FC60E}" type="slidenum">
              <a:rPr lang="nl-NL" smtClean="0"/>
              <a:t>11</a:t>
            </a:fld>
            <a:endParaRPr lang="nl-NL"/>
          </a:p>
        </p:txBody>
      </p:sp>
    </p:spTree>
    <p:extLst>
      <p:ext uri="{BB962C8B-B14F-4D97-AF65-F5344CB8AC3E}">
        <p14:creationId xmlns:p14="http://schemas.microsoft.com/office/powerpoint/2010/main" val="238939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iemand gevallen is en in het harnas bungelt, oefenen de beenbanden van het harnas druk uit op de aderen. Het bloed kan dan niet goed meer vanuit de benen naar boven gepompt worden. De bloedsomloop wordt uiteindelijk zo verstoort dat de bloeddruk zakt, men misselijk wordt en het zuurstofniveau snel daalt. Ook de organen, zoals de nieren, zullen steeds slechter gaan functioneren. Hierdoor raakt de persoon bewusteloos en de kans op overleven wordt steeds kleiner.</a:t>
            </a:r>
          </a:p>
          <a:p>
            <a:endParaRPr lang="nl-NL" dirty="0"/>
          </a:p>
          <a:p>
            <a:r>
              <a:rPr lang="nl-NL" dirty="0" err="1"/>
              <a:t>Harness</a:t>
            </a:r>
            <a:r>
              <a:rPr lang="nl-NL" dirty="0"/>
              <a:t> suspension trauma kan al optreden binnen een half uur, afhankelijk van de persoon, val en type harnas.</a:t>
            </a:r>
          </a:p>
          <a:p>
            <a:r>
              <a:rPr lang="nl-NL" dirty="0"/>
              <a:t>En wanneer er tijdens de val ook andere verwondingen zijn opgetreden is een snelle redding nog urgenter.</a:t>
            </a:r>
          </a:p>
        </p:txBody>
      </p:sp>
      <p:sp>
        <p:nvSpPr>
          <p:cNvPr id="4" name="Tijdelijke aanduiding voor dianummer 3"/>
          <p:cNvSpPr>
            <a:spLocks noGrp="1"/>
          </p:cNvSpPr>
          <p:nvPr>
            <p:ph type="sldNum" sz="quarter" idx="5"/>
          </p:nvPr>
        </p:nvSpPr>
        <p:spPr/>
        <p:txBody>
          <a:bodyPr/>
          <a:lstStyle/>
          <a:p>
            <a:fld id="{9C29DBC2-9E02-5E40-AB1B-E3E16E5FC60E}" type="slidenum">
              <a:rPr lang="nl-NL" smtClean="0"/>
              <a:t>14</a:t>
            </a:fld>
            <a:endParaRPr lang="nl-NL"/>
          </a:p>
        </p:txBody>
      </p:sp>
    </p:spTree>
    <p:extLst>
      <p:ext uri="{BB962C8B-B14F-4D97-AF65-F5344CB8AC3E}">
        <p14:creationId xmlns:p14="http://schemas.microsoft.com/office/powerpoint/2010/main" val="371238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903CF-E40F-AD8D-F38D-5612A9EA35BE}"/>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3" name="Ondertitel 2">
            <a:extLst>
              <a:ext uri="{FF2B5EF4-FFF2-40B4-BE49-F238E27FC236}">
                <a16:creationId xmlns:a16="http://schemas.microsoft.com/office/drawing/2014/main" id="{8B0F0C89-A1BE-A078-D52C-0FC23138D0A9}"/>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027133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91C9693-1A60-0B2A-0F83-6A7D08E99523}"/>
              </a:ext>
            </a:extLst>
          </p:cNvPr>
          <p:cNvSpPr>
            <a:spLocks noGrp="1"/>
          </p:cNvSpPr>
          <p:nvPr>
            <p:ph type="title"/>
          </p:nvPr>
        </p:nvSpPr>
        <p:spPr>
          <a:xfrm>
            <a:off x="838200" y="599607"/>
            <a:ext cx="10515600" cy="1091081"/>
          </a:xfrm>
        </p:spPr>
        <p:txBody>
          <a:bodyPr/>
          <a:lstStyle/>
          <a:p>
            <a:r>
              <a:rPr lang="nl-NL" dirty="0"/>
              <a:t>Klik om stijl te bewerken</a:t>
            </a:r>
          </a:p>
        </p:txBody>
      </p:sp>
      <p:sp>
        <p:nvSpPr>
          <p:cNvPr id="8" name="Tijdelijke aanduiding voor inhoud 2">
            <a:extLst>
              <a:ext uri="{FF2B5EF4-FFF2-40B4-BE49-F238E27FC236}">
                <a16:creationId xmlns:a16="http://schemas.microsoft.com/office/drawing/2014/main" id="{F68A5BC4-7A99-104E-7E0F-DC6CC68E1544}"/>
              </a:ext>
            </a:extLst>
          </p:cNvPr>
          <p:cNvSpPr>
            <a:spLocks noGrp="1"/>
          </p:cNvSpPr>
          <p:nvPr>
            <p:ph idx="1"/>
          </p:nvPr>
        </p:nvSpPr>
        <p:spPr>
          <a:xfrm>
            <a:off x="838200" y="1825625"/>
            <a:ext cx="10515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74269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8C4EF-3CEA-C838-6F44-68CD095B61CA}"/>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9C6FB7-DEEE-875C-FDA6-ADA64BFF0CFE}"/>
              </a:ext>
            </a:extLst>
          </p:cNvPr>
          <p:cNvSpPr>
            <a:spLocks noGrp="1"/>
          </p:cNvSpPr>
          <p:nvPr>
            <p:ph sz="half" idx="1"/>
          </p:nvPr>
        </p:nvSpPr>
        <p:spPr>
          <a:xfrm>
            <a:off x="838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7CBB6650-7867-1884-C58F-5D51317A080F}"/>
              </a:ext>
            </a:extLst>
          </p:cNvPr>
          <p:cNvSpPr>
            <a:spLocks noGrp="1"/>
          </p:cNvSpPr>
          <p:nvPr>
            <p:ph sz="half" idx="2"/>
          </p:nvPr>
        </p:nvSpPr>
        <p:spPr>
          <a:xfrm>
            <a:off x="6172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19929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451A9-07CC-6BBF-2A47-1C276EED1044}"/>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FBB2B48-C3D3-4054-97F2-C1D493EE0D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3E49832-8819-19FB-CDF7-908B142FB597}"/>
              </a:ext>
            </a:extLst>
          </p:cNvPr>
          <p:cNvSpPr>
            <a:spLocks noGrp="1"/>
          </p:cNvSpPr>
          <p:nvPr>
            <p:ph sz="half" idx="2"/>
          </p:nvPr>
        </p:nvSpPr>
        <p:spPr>
          <a:xfrm>
            <a:off x="839788" y="2505075"/>
            <a:ext cx="5157787"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C18C054-D653-D09E-E0DB-2D87E08E30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A075E0-4CD1-913F-BE4C-17C8BF485AE6}"/>
              </a:ext>
            </a:extLst>
          </p:cNvPr>
          <p:cNvSpPr>
            <a:spLocks noGrp="1"/>
          </p:cNvSpPr>
          <p:nvPr>
            <p:ph sz="quarter" idx="4"/>
          </p:nvPr>
        </p:nvSpPr>
        <p:spPr>
          <a:xfrm>
            <a:off x="6172200" y="2505075"/>
            <a:ext cx="5183188"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502057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905D1-8E13-AED7-B56C-58535B26EA6D}"/>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39315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44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DF9BF-2558-C5E6-655F-516C8D7B6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01C790-0038-FF56-01FF-6AE15CA8FC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B09D524-74EE-DFBF-2FF7-3C036F7B01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084868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0FCEA-199A-AD5B-B031-B96F57D313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BFB1CB-BD1E-2D76-1DAD-C28075CE68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9A1B883-5725-932E-CE70-6C000E3C1E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46257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2109990-4A5C-A623-CCAD-3E3FAED84891}"/>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8" name="Ondertitel 2">
            <a:extLst>
              <a:ext uri="{FF2B5EF4-FFF2-40B4-BE49-F238E27FC236}">
                <a16:creationId xmlns:a16="http://schemas.microsoft.com/office/drawing/2014/main" id="{A8848FA7-3ED5-B7AA-887B-76F7B1B1FB2B}"/>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397704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91C9693-1A60-0B2A-0F83-6A7D08E99523}"/>
              </a:ext>
            </a:extLst>
          </p:cNvPr>
          <p:cNvSpPr>
            <a:spLocks noGrp="1"/>
          </p:cNvSpPr>
          <p:nvPr>
            <p:ph type="title"/>
          </p:nvPr>
        </p:nvSpPr>
        <p:spPr>
          <a:xfrm>
            <a:off x="838200" y="599607"/>
            <a:ext cx="10515600" cy="1091081"/>
          </a:xfrm>
        </p:spPr>
        <p:txBody>
          <a:bodyPr/>
          <a:lstStyle/>
          <a:p>
            <a:r>
              <a:rPr lang="nl-NL" dirty="0"/>
              <a:t>Klik om stijl te bewerken</a:t>
            </a:r>
          </a:p>
        </p:txBody>
      </p:sp>
      <p:sp>
        <p:nvSpPr>
          <p:cNvPr id="8" name="Tijdelijke aanduiding voor inhoud 2">
            <a:extLst>
              <a:ext uri="{FF2B5EF4-FFF2-40B4-BE49-F238E27FC236}">
                <a16:creationId xmlns:a16="http://schemas.microsoft.com/office/drawing/2014/main" id="{F68A5BC4-7A99-104E-7E0F-DC6CC68E1544}"/>
              </a:ext>
            </a:extLst>
          </p:cNvPr>
          <p:cNvSpPr>
            <a:spLocks noGrp="1"/>
          </p:cNvSpPr>
          <p:nvPr>
            <p:ph idx="1"/>
          </p:nvPr>
        </p:nvSpPr>
        <p:spPr>
          <a:xfrm>
            <a:off x="838200" y="1825625"/>
            <a:ext cx="10515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883034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8C4EF-3CEA-C838-6F44-68CD095B61CA}"/>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9C6FB7-DEEE-875C-FDA6-ADA64BFF0CFE}"/>
              </a:ext>
            </a:extLst>
          </p:cNvPr>
          <p:cNvSpPr>
            <a:spLocks noGrp="1"/>
          </p:cNvSpPr>
          <p:nvPr>
            <p:ph sz="half" idx="1"/>
          </p:nvPr>
        </p:nvSpPr>
        <p:spPr>
          <a:xfrm>
            <a:off x="838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7CBB6650-7867-1884-C58F-5D51317A080F}"/>
              </a:ext>
            </a:extLst>
          </p:cNvPr>
          <p:cNvSpPr>
            <a:spLocks noGrp="1"/>
          </p:cNvSpPr>
          <p:nvPr>
            <p:ph sz="half" idx="2"/>
          </p:nvPr>
        </p:nvSpPr>
        <p:spPr>
          <a:xfrm>
            <a:off x="6172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4680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C9FE9-8AEB-CF6C-83D7-DF4E903598AE}"/>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D5C62901-FF00-CD34-E0F0-95D37F8BFF1F}"/>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014119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451A9-07CC-6BBF-2A47-1C276EED1044}"/>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FBB2B48-C3D3-4054-97F2-C1D493EE0D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3E49832-8819-19FB-CDF7-908B142FB597}"/>
              </a:ext>
            </a:extLst>
          </p:cNvPr>
          <p:cNvSpPr>
            <a:spLocks noGrp="1"/>
          </p:cNvSpPr>
          <p:nvPr>
            <p:ph sz="half" idx="2"/>
          </p:nvPr>
        </p:nvSpPr>
        <p:spPr>
          <a:xfrm>
            <a:off x="839788" y="2505075"/>
            <a:ext cx="5157787"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C18C054-D653-D09E-E0DB-2D87E08E30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A075E0-4CD1-913F-BE4C-17C8BF485AE6}"/>
              </a:ext>
            </a:extLst>
          </p:cNvPr>
          <p:cNvSpPr>
            <a:spLocks noGrp="1"/>
          </p:cNvSpPr>
          <p:nvPr>
            <p:ph sz="quarter" idx="4"/>
          </p:nvPr>
        </p:nvSpPr>
        <p:spPr>
          <a:xfrm>
            <a:off x="6172200" y="2505075"/>
            <a:ext cx="5183188"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748278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905D1-8E13-AED7-B56C-58535B26EA6D}"/>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1536274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5597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DF9BF-2558-C5E6-655F-516C8D7B6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01C790-0038-FF56-01FF-6AE15CA8FC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B09D524-74EE-DFBF-2FF7-3C036F7B01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052504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0FCEA-199A-AD5B-B031-B96F57D313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BFB1CB-BD1E-2D76-1DAD-C28075CE68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9A1B883-5725-932E-CE70-6C000E3C1E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526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88C6D-6C2C-D49C-FAF0-A2AF0322E86D}"/>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68A0DD0E-58D0-54DC-C29E-8F2E6DE8F0F2}"/>
              </a:ext>
            </a:extLst>
          </p:cNvPr>
          <p:cNvSpPr>
            <a:spLocks noGrp="1"/>
          </p:cNvSpPr>
          <p:nvPr>
            <p:ph sz="half" idx="1"/>
          </p:nvPr>
        </p:nvSpPr>
        <p:spPr>
          <a:xfrm>
            <a:off x="838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093C59C1-87C1-6413-A1E2-18BD1C38A208}"/>
              </a:ext>
            </a:extLst>
          </p:cNvPr>
          <p:cNvSpPr>
            <a:spLocks noGrp="1"/>
          </p:cNvSpPr>
          <p:nvPr>
            <p:ph sz="half" idx="2"/>
          </p:nvPr>
        </p:nvSpPr>
        <p:spPr>
          <a:xfrm>
            <a:off x="6172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40381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84C65-8B7C-D016-31F8-BBD1B58FCEA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6E5838-03B0-09BA-56AE-AC24D76B7B0B}"/>
              </a:ext>
            </a:extLst>
          </p:cNvPr>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51874D1F-CC25-10E7-81E0-E10D5F16D7D2}"/>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34B8AA2-FFA9-296A-8EEE-43019FA8F0EB}"/>
              </a:ext>
            </a:extLst>
          </p:cNvPr>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06C3EEE7-4C50-B91A-3D31-247759EFA5EF}"/>
              </a:ext>
            </a:extLst>
          </p:cNvPr>
          <p:cNvSpPr>
            <a:spLocks noGrp="1"/>
          </p:cNvSpPr>
          <p:nvPr>
            <p:ph sz="quarter" idx="4"/>
          </p:nvPr>
        </p:nvSpPr>
        <p:spPr>
          <a:xfrm>
            <a:off x="6172200" y="2505075"/>
            <a:ext cx="5183188" cy="368458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72819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3B295-4B93-27DD-7A5F-4649780BA231}"/>
              </a:ext>
            </a:extLst>
          </p:cNvPr>
          <p:cNvSpPr>
            <a:spLocks noGrp="1"/>
          </p:cNvSpPr>
          <p:nvPr>
            <p:ph type="title"/>
          </p:nvPr>
        </p:nvSpPr>
        <p:spPr>
          <a:xfrm>
            <a:off x="838200" y="599608"/>
            <a:ext cx="10515600" cy="906904"/>
          </a:xfrm>
        </p:spPr>
        <p:txBody>
          <a:bodyPr/>
          <a:lstStyle/>
          <a:p>
            <a:r>
              <a:rPr lang="nl-NL" dirty="0"/>
              <a:t>Klik om stijl te bewerken</a:t>
            </a:r>
          </a:p>
        </p:txBody>
      </p:sp>
    </p:spTree>
    <p:extLst>
      <p:ext uri="{BB962C8B-B14F-4D97-AF65-F5344CB8AC3E}">
        <p14:creationId xmlns:p14="http://schemas.microsoft.com/office/powerpoint/2010/main" val="171546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48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AFC75-0219-2F44-E0BF-A49B68C3AC2A}"/>
              </a:ext>
            </a:extLst>
          </p:cNvPr>
          <p:cNvSpPr>
            <a:spLocks noGrp="1"/>
          </p:cNvSpPr>
          <p:nvPr>
            <p:ph type="title"/>
          </p:nvPr>
        </p:nvSpPr>
        <p:spPr>
          <a:xfrm>
            <a:off x="839788" y="987424"/>
            <a:ext cx="3932237" cy="1069975"/>
          </a:xfrm>
        </p:spPr>
        <p:txBody>
          <a:bodyPr anchor="t" anchorCtr="0">
            <a:normAutofit/>
          </a:bodyPr>
          <a:lstStyle>
            <a:lvl1pPr>
              <a:defRPr sz="3000"/>
            </a:lvl1pPr>
          </a:lstStyle>
          <a:p>
            <a:r>
              <a:rPr lang="nl-NL" dirty="0"/>
              <a:t>Klik om stijl te bewerken</a:t>
            </a:r>
          </a:p>
        </p:txBody>
      </p:sp>
      <p:sp>
        <p:nvSpPr>
          <p:cNvPr id="3" name="Tijdelijke aanduiding voor inhoud 2">
            <a:extLst>
              <a:ext uri="{FF2B5EF4-FFF2-40B4-BE49-F238E27FC236}">
                <a16:creationId xmlns:a16="http://schemas.microsoft.com/office/drawing/2014/main" id="{4B2704AC-6C53-DD61-08CC-4329C24E9A7F}"/>
              </a:ext>
            </a:extLst>
          </p:cNvPr>
          <p:cNvSpPr>
            <a:spLocks noGrp="1"/>
          </p:cNvSpPr>
          <p:nvPr>
            <p:ph idx="1"/>
          </p:nvPr>
        </p:nvSpPr>
        <p:spPr>
          <a:xfrm>
            <a:off x="5183188" y="987425"/>
            <a:ext cx="6172200" cy="4873625"/>
          </a:xfrm>
        </p:spPr>
        <p:txBody>
          <a:bodyPr>
            <a:normAutofit/>
          </a:bodyPr>
          <a:lstStyle>
            <a:lvl1pPr>
              <a:defRPr sz="1400"/>
            </a:lvl1pPr>
            <a:lvl2pPr>
              <a:defRPr sz="1400"/>
            </a:lvl2pPr>
            <a:lvl3pPr>
              <a:defRPr sz="1400"/>
            </a:lvl3pPr>
            <a:lvl4pPr>
              <a:defRPr sz="2000"/>
            </a:lvl4pPr>
            <a:lvl5pPr>
              <a:defRPr sz="2000"/>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tekst 3">
            <a:extLst>
              <a:ext uri="{FF2B5EF4-FFF2-40B4-BE49-F238E27FC236}">
                <a16:creationId xmlns:a16="http://schemas.microsoft.com/office/drawing/2014/main" id="{F79653E8-37E4-C7CF-91D7-656DC55D0160}"/>
              </a:ext>
            </a:extLst>
          </p:cNvPr>
          <p:cNvSpPr>
            <a:spLocks noGrp="1"/>
          </p:cNvSpPr>
          <p:nvPr>
            <p:ph type="body" sz="half" idx="2"/>
          </p:nvPr>
        </p:nvSpPr>
        <p:spPr>
          <a:xfrm>
            <a:off x="839788" y="2241030"/>
            <a:ext cx="3932237" cy="362795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80937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B08A3BAC-1495-8167-5DEE-1B810287D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8" name="Titel 1">
            <a:extLst>
              <a:ext uri="{FF2B5EF4-FFF2-40B4-BE49-F238E27FC236}">
                <a16:creationId xmlns:a16="http://schemas.microsoft.com/office/drawing/2014/main" id="{7A551EE5-4177-89A1-04CB-E4EB9F7C559E}"/>
              </a:ext>
            </a:extLst>
          </p:cNvPr>
          <p:cNvSpPr>
            <a:spLocks noGrp="1"/>
          </p:cNvSpPr>
          <p:nvPr>
            <p:ph type="title"/>
          </p:nvPr>
        </p:nvSpPr>
        <p:spPr>
          <a:xfrm>
            <a:off x="839788" y="987424"/>
            <a:ext cx="3932237" cy="1069975"/>
          </a:xfrm>
        </p:spPr>
        <p:txBody>
          <a:bodyPr anchor="t" anchorCtr="0">
            <a:normAutofit/>
          </a:bodyPr>
          <a:lstStyle>
            <a:lvl1pPr>
              <a:defRPr sz="3000"/>
            </a:lvl1pPr>
          </a:lstStyle>
          <a:p>
            <a:r>
              <a:rPr lang="nl-NL" dirty="0"/>
              <a:t>Klik om stijl te bewerken</a:t>
            </a:r>
          </a:p>
        </p:txBody>
      </p:sp>
      <p:sp>
        <p:nvSpPr>
          <p:cNvPr id="9" name="Tijdelijke aanduiding voor tekst 3">
            <a:extLst>
              <a:ext uri="{FF2B5EF4-FFF2-40B4-BE49-F238E27FC236}">
                <a16:creationId xmlns:a16="http://schemas.microsoft.com/office/drawing/2014/main" id="{F548E75D-E2F0-7354-97E2-BD7A8A3730C4}"/>
              </a:ext>
            </a:extLst>
          </p:cNvPr>
          <p:cNvSpPr>
            <a:spLocks noGrp="1"/>
          </p:cNvSpPr>
          <p:nvPr>
            <p:ph type="body" sz="half" idx="2"/>
          </p:nvPr>
        </p:nvSpPr>
        <p:spPr>
          <a:xfrm>
            <a:off x="839788" y="2241030"/>
            <a:ext cx="3932237" cy="362795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134140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2109990-4A5C-A623-CCAD-3E3FAED84891}"/>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8" name="Ondertitel 2">
            <a:extLst>
              <a:ext uri="{FF2B5EF4-FFF2-40B4-BE49-F238E27FC236}">
                <a16:creationId xmlns:a16="http://schemas.microsoft.com/office/drawing/2014/main" id="{A8848FA7-3ED5-B7AA-887B-76F7B1B1FB2B}"/>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636474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5C343283-DAB4-CD4E-B9A5-9033E036D787}"/>
              </a:ext>
            </a:extLst>
          </p:cNvPr>
          <p:cNvPicPr>
            <a:picLocks noChangeAspect="1"/>
          </p:cNvPicPr>
          <p:nvPr userDrawn="1"/>
        </p:nvPicPr>
        <p:blipFill>
          <a:blip r:embed="rId10"/>
          <a:stretch>
            <a:fillRect/>
          </a:stretch>
        </p:blipFill>
        <p:spPr>
          <a:xfrm flipH="1">
            <a:off x="0" y="6356350"/>
            <a:ext cx="8597348" cy="501650"/>
          </a:xfrm>
          <a:prstGeom prst="rect">
            <a:avLst/>
          </a:prstGeom>
        </p:spPr>
      </p:pic>
      <p:sp>
        <p:nvSpPr>
          <p:cNvPr id="2" name="Tijdelijke aanduiding voor titel 1">
            <a:extLst>
              <a:ext uri="{FF2B5EF4-FFF2-40B4-BE49-F238E27FC236}">
                <a16:creationId xmlns:a16="http://schemas.microsoft.com/office/drawing/2014/main" id="{35EBA499-CB8E-8757-6CE8-509E86DAB95F}"/>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253A547-C78D-7C22-67AB-F89665D80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pic>
        <p:nvPicPr>
          <p:cNvPr id="13" name="Afbeelding 12" descr="Afbeelding met Lettertype, Graphics, grafische vormgeving, logo&#10;&#10;Automatisch gegenereerde beschrijving">
            <a:extLst>
              <a:ext uri="{FF2B5EF4-FFF2-40B4-BE49-F238E27FC236}">
                <a16:creationId xmlns:a16="http://schemas.microsoft.com/office/drawing/2014/main" id="{947DEBA7-211F-B70A-6896-42CE64A25612}"/>
              </a:ext>
            </a:extLst>
          </p:cNvPr>
          <p:cNvPicPr>
            <a:picLocks noChangeAspect="1"/>
          </p:cNvPicPr>
          <p:nvPr userDrawn="1"/>
        </p:nvPicPr>
        <p:blipFill>
          <a:blip r:embed="rId11"/>
          <a:stretch>
            <a:fillRect/>
          </a:stretch>
        </p:blipFill>
        <p:spPr>
          <a:xfrm>
            <a:off x="9485037" y="6232294"/>
            <a:ext cx="1868763" cy="535494"/>
          </a:xfrm>
          <a:prstGeom prst="rect">
            <a:avLst/>
          </a:prstGeom>
        </p:spPr>
      </p:pic>
      <p:pic>
        <p:nvPicPr>
          <p:cNvPr id="10" name="Afbeelding 9">
            <a:extLst>
              <a:ext uri="{FF2B5EF4-FFF2-40B4-BE49-F238E27FC236}">
                <a16:creationId xmlns:a16="http://schemas.microsoft.com/office/drawing/2014/main" id="{A77BF7DD-20FA-1880-7BD6-C0400D5FB3DF}"/>
              </a:ext>
            </a:extLst>
          </p:cNvPr>
          <p:cNvPicPr>
            <a:picLocks noChangeAspect="1"/>
          </p:cNvPicPr>
          <p:nvPr userDrawn="1"/>
        </p:nvPicPr>
        <p:blipFill>
          <a:blip r:embed="rId12"/>
          <a:stretch>
            <a:fillRect/>
          </a:stretch>
        </p:blipFill>
        <p:spPr>
          <a:xfrm>
            <a:off x="919371" y="6460672"/>
            <a:ext cx="6415708" cy="269917"/>
          </a:xfrm>
          <a:prstGeom prst="rect">
            <a:avLst/>
          </a:prstGeom>
        </p:spPr>
      </p:pic>
    </p:spTree>
    <p:extLst>
      <p:ext uri="{BB962C8B-B14F-4D97-AF65-F5344CB8AC3E}">
        <p14:creationId xmlns:p14="http://schemas.microsoft.com/office/powerpoint/2010/main" val="263122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3000" b="1" i="0"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E30613"/>
        </a:buClr>
        <a:buFont typeface="Arial" panose="020B0604020202020204" pitchFamily="34" charset="0"/>
        <a:buChar char="•"/>
        <a:defRPr sz="14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E30613"/>
        </a:buClr>
        <a:buFont typeface="Arial" panose="020B0604020202020204" pitchFamily="34" charset="0"/>
        <a:buChar char="•"/>
        <a:defRPr sz="14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Afbeelding met Lettertype, Graphics, grafische vormgeving, logo&#10;&#10;Automatisch gegenereerde beschrijving">
            <a:extLst>
              <a:ext uri="{FF2B5EF4-FFF2-40B4-BE49-F238E27FC236}">
                <a16:creationId xmlns:a16="http://schemas.microsoft.com/office/drawing/2014/main" id="{88FE2F72-4518-B9B4-99FA-14154F8CF92A}"/>
              </a:ext>
            </a:extLst>
          </p:cNvPr>
          <p:cNvPicPr>
            <a:picLocks noChangeAspect="1"/>
          </p:cNvPicPr>
          <p:nvPr userDrawn="1"/>
        </p:nvPicPr>
        <p:blipFill>
          <a:blip r:embed="rId10"/>
          <a:stretch>
            <a:fillRect/>
          </a:stretch>
        </p:blipFill>
        <p:spPr>
          <a:xfrm>
            <a:off x="9485037" y="6258393"/>
            <a:ext cx="1868763" cy="535494"/>
          </a:xfrm>
          <a:prstGeom prst="rect">
            <a:avLst/>
          </a:prstGeom>
        </p:spPr>
      </p:pic>
      <p:sp>
        <p:nvSpPr>
          <p:cNvPr id="16" name="Tijdelijke aanduiding voor titel 1">
            <a:extLst>
              <a:ext uri="{FF2B5EF4-FFF2-40B4-BE49-F238E27FC236}">
                <a16:creationId xmlns:a16="http://schemas.microsoft.com/office/drawing/2014/main" id="{F1623D7A-4819-9B65-A2AE-D067874B32D5}"/>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17" name="Tijdelijke aanduiding voor tekst 2">
            <a:extLst>
              <a:ext uri="{FF2B5EF4-FFF2-40B4-BE49-F238E27FC236}">
                <a16:creationId xmlns:a16="http://schemas.microsoft.com/office/drawing/2014/main" id="{91F2A318-A921-BC6D-FF2E-6BCCEADA6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pic>
        <p:nvPicPr>
          <p:cNvPr id="2" name="Afbeelding 1">
            <a:extLst>
              <a:ext uri="{FF2B5EF4-FFF2-40B4-BE49-F238E27FC236}">
                <a16:creationId xmlns:a16="http://schemas.microsoft.com/office/drawing/2014/main" id="{64D8CFF1-C3F7-B36C-11EC-8DF4F0DF4FE2}"/>
              </a:ext>
            </a:extLst>
          </p:cNvPr>
          <p:cNvPicPr>
            <a:picLocks noChangeAspect="1"/>
          </p:cNvPicPr>
          <p:nvPr userDrawn="1"/>
        </p:nvPicPr>
        <p:blipFill>
          <a:blip r:embed="rId11"/>
          <a:stretch>
            <a:fillRect/>
          </a:stretch>
        </p:blipFill>
        <p:spPr>
          <a:xfrm flipH="1">
            <a:off x="0" y="6356350"/>
            <a:ext cx="8597348" cy="501650"/>
          </a:xfrm>
          <a:prstGeom prst="rect">
            <a:avLst/>
          </a:prstGeom>
        </p:spPr>
      </p:pic>
    </p:spTree>
    <p:extLst>
      <p:ext uri="{BB962C8B-B14F-4D97-AF65-F5344CB8AC3E}">
        <p14:creationId xmlns:p14="http://schemas.microsoft.com/office/powerpoint/2010/main" val="250523910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3000" b="1"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Afbeelding met Lettertype, Graphics, grafische vormgeving, logo&#10;&#10;Automatisch gegenereerde beschrijving">
            <a:extLst>
              <a:ext uri="{FF2B5EF4-FFF2-40B4-BE49-F238E27FC236}">
                <a16:creationId xmlns:a16="http://schemas.microsoft.com/office/drawing/2014/main" id="{88FE2F72-4518-B9B4-99FA-14154F8CF92A}"/>
              </a:ext>
            </a:extLst>
          </p:cNvPr>
          <p:cNvPicPr>
            <a:picLocks noChangeAspect="1"/>
          </p:cNvPicPr>
          <p:nvPr userDrawn="1"/>
        </p:nvPicPr>
        <p:blipFill>
          <a:blip r:embed="rId10"/>
          <a:stretch>
            <a:fillRect/>
          </a:stretch>
        </p:blipFill>
        <p:spPr>
          <a:xfrm>
            <a:off x="9485037" y="6258393"/>
            <a:ext cx="1868763" cy="535494"/>
          </a:xfrm>
          <a:prstGeom prst="rect">
            <a:avLst/>
          </a:prstGeom>
        </p:spPr>
      </p:pic>
      <p:sp>
        <p:nvSpPr>
          <p:cNvPr id="16" name="Tijdelijke aanduiding voor titel 1">
            <a:extLst>
              <a:ext uri="{FF2B5EF4-FFF2-40B4-BE49-F238E27FC236}">
                <a16:creationId xmlns:a16="http://schemas.microsoft.com/office/drawing/2014/main" id="{F1623D7A-4819-9B65-A2AE-D067874B32D5}"/>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17" name="Tijdelijke aanduiding voor tekst 2">
            <a:extLst>
              <a:ext uri="{FF2B5EF4-FFF2-40B4-BE49-F238E27FC236}">
                <a16:creationId xmlns:a16="http://schemas.microsoft.com/office/drawing/2014/main" id="{91F2A318-A921-BC6D-FF2E-6BCCEADA6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6426890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l" defTabSz="914400" rtl="0" eaLnBrk="1" latinLnBrk="0" hangingPunct="1">
        <a:lnSpc>
          <a:spcPct val="90000"/>
        </a:lnSpc>
        <a:spcBef>
          <a:spcPct val="0"/>
        </a:spcBef>
        <a:buNone/>
        <a:defRPr sz="3000" b="1"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tmp"/><Relationship Id="rId1" Type="http://schemas.openxmlformats.org/officeDocument/2006/relationships/slideLayout" Target="../slideLayouts/slideLayout9.xml"/><Relationship Id="rId4" Type="http://schemas.openxmlformats.org/officeDocument/2006/relationships/image" Target="../media/image15.tm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5xbeter.nl" TargetMode="External"/><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hyperlink" Target="http://www.5xbeter.n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5xbeter.nl/" TargetMode="External"/><Relationship Id="rId2" Type="http://schemas.openxmlformats.org/officeDocument/2006/relationships/hyperlink" Target="mailto:info@5xbeter.nl" TargetMode="Externa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tmp"/></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gebouw, persoon, kleding, overdekt&#10;&#10;Door AI gegenereerde inhoud is mogelijk onjuist.">
            <a:extLst>
              <a:ext uri="{FF2B5EF4-FFF2-40B4-BE49-F238E27FC236}">
                <a16:creationId xmlns:a16="http://schemas.microsoft.com/office/drawing/2014/main" id="{0824FBA1-9B87-81C4-4A25-72BA30262ED2}"/>
              </a:ext>
            </a:extLst>
          </p:cNvPr>
          <p:cNvPicPr>
            <a:picLocks noChangeAspect="1"/>
          </p:cNvPicPr>
          <p:nvPr/>
        </p:nvPicPr>
        <p:blipFill>
          <a:blip r:embed="rId2"/>
          <a:stretch>
            <a:fillRect/>
          </a:stretch>
        </p:blipFill>
        <p:spPr>
          <a:xfrm>
            <a:off x="851368" y="1954160"/>
            <a:ext cx="10497461" cy="3841954"/>
          </a:xfrm>
          <a:prstGeom prst="rect">
            <a:avLst/>
          </a:prstGeom>
        </p:spPr>
      </p:pic>
      <p:sp>
        <p:nvSpPr>
          <p:cNvPr id="2" name="Titel 1">
            <a:extLst>
              <a:ext uri="{FF2B5EF4-FFF2-40B4-BE49-F238E27FC236}">
                <a16:creationId xmlns:a16="http://schemas.microsoft.com/office/drawing/2014/main" id="{95AB208A-05ED-1F6E-E3CD-8C3FCFF021A8}"/>
              </a:ext>
            </a:extLst>
          </p:cNvPr>
          <p:cNvSpPr>
            <a:spLocks noGrp="1"/>
          </p:cNvSpPr>
          <p:nvPr>
            <p:ph type="ctrTitle"/>
          </p:nvPr>
        </p:nvSpPr>
        <p:spPr>
          <a:xfrm>
            <a:off x="843169" y="428233"/>
            <a:ext cx="10505661" cy="1002361"/>
          </a:xfrm>
        </p:spPr>
        <p:txBody>
          <a:bodyPr/>
          <a:lstStyle/>
          <a:p>
            <a:r>
              <a:rPr lang="nl-NL" dirty="0" err="1">
                <a:latin typeface="Arial" panose="020B0604020202020204" pitchFamily="34" charset="0"/>
                <a:cs typeface="Arial" panose="020B0604020202020204" pitchFamily="34" charset="0"/>
              </a:rPr>
              <a:t>Toolbox</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Werken op hoogte - Valgevaar</a:t>
            </a:r>
          </a:p>
        </p:txBody>
      </p:sp>
      <p:sp>
        <p:nvSpPr>
          <p:cNvPr id="3" name="Ondertitel 2">
            <a:extLst>
              <a:ext uri="{FF2B5EF4-FFF2-40B4-BE49-F238E27FC236}">
                <a16:creationId xmlns:a16="http://schemas.microsoft.com/office/drawing/2014/main" id="{61C324E1-BC5B-18EE-A0AD-DC4385409AF8}"/>
              </a:ext>
            </a:extLst>
          </p:cNvPr>
          <p:cNvSpPr>
            <a:spLocks noGrp="1"/>
          </p:cNvSpPr>
          <p:nvPr>
            <p:ph type="subTitle" idx="1"/>
          </p:nvPr>
        </p:nvSpPr>
        <p:spPr>
          <a:xfrm>
            <a:off x="843168" y="1430594"/>
            <a:ext cx="10505661" cy="366680"/>
          </a:xfrm>
        </p:spPr>
        <p:txBody>
          <a:bodyPr>
            <a:normAutofit/>
          </a:bodyPr>
          <a:lstStyle/>
          <a:p>
            <a:r>
              <a:rPr lang="nl-NL" sz="2000" dirty="0">
                <a:latin typeface="Arial" panose="020B0604020202020204" pitchFamily="34" charset="0"/>
                <a:cs typeface="Arial" panose="020B0604020202020204" pitchFamily="34" charset="0"/>
              </a:rPr>
              <a:t>Bedrijfsnaam en datum</a:t>
            </a:r>
          </a:p>
        </p:txBody>
      </p:sp>
    </p:spTree>
    <p:extLst>
      <p:ext uri="{BB962C8B-B14F-4D97-AF65-F5344CB8AC3E}">
        <p14:creationId xmlns:p14="http://schemas.microsoft.com/office/powerpoint/2010/main" val="381573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F879C-676F-5D32-F9EA-506B8A081CD8}"/>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F85234D2-7567-D213-BE7F-D1341D81E121}"/>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10D5158-F6DC-9DF2-159C-7AE7E70F042A}"/>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12" name="Afbeelding 11" descr="Afbeelding met schermopname, Rechthoek&#10;&#10;Automatisch gegenereerde beschrijving">
            <a:extLst>
              <a:ext uri="{FF2B5EF4-FFF2-40B4-BE49-F238E27FC236}">
                <a16:creationId xmlns:a16="http://schemas.microsoft.com/office/drawing/2014/main" id="{4E7C0FAE-6192-A857-7434-6DCC95048798}"/>
              </a:ext>
            </a:extLst>
          </p:cNvPr>
          <p:cNvPicPr>
            <a:picLocks noChangeAspect="1"/>
          </p:cNvPicPr>
          <p:nvPr/>
        </p:nvPicPr>
        <p:blipFill>
          <a:blip r:embed="rId2"/>
          <a:srcRect l="29498" b="51404"/>
          <a:stretch/>
        </p:blipFill>
        <p:spPr>
          <a:xfrm>
            <a:off x="0" y="1419830"/>
            <a:ext cx="5479716" cy="960857"/>
          </a:xfrm>
          <a:prstGeom prst="rect">
            <a:avLst/>
          </a:prstGeom>
        </p:spPr>
      </p:pic>
      <p:sp>
        <p:nvSpPr>
          <p:cNvPr id="13" name="Titel 1">
            <a:extLst>
              <a:ext uri="{FF2B5EF4-FFF2-40B4-BE49-F238E27FC236}">
                <a16:creationId xmlns:a16="http://schemas.microsoft.com/office/drawing/2014/main" id="{E96A11B9-BA3B-F025-AFFC-6E7768319142}"/>
              </a:ext>
            </a:extLst>
          </p:cNvPr>
          <p:cNvSpPr txBox="1">
            <a:spLocks/>
          </p:cNvSpPr>
          <p:nvPr/>
        </p:nvSpPr>
        <p:spPr>
          <a:xfrm>
            <a:off x="848139" y="1668379"/>
            <a:ext cx="4758577"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dirty="0">
                <a:solidFill>
                  <a:schemeClr val="bg1"/>
                </a:solidFill>
                <a:latin typeface="Arial" panose="020B0604020202020204" pitchFamily="34" charset="0"/>
                <a:cs typeface="Arial" panose="020B0604020202020204" pitchFamily="34" charset="0"/>
              </a:rPr>
              <a:t>Veilig werken met de hoogwerker</a:t>
            </a:r>
            <a:endParaRPr lang="nl-NL" sz="2000" b="0" dirty="0">
              <a:solidFill>
                <a:schemeClr val="bg1"/>
              </a:solidFill>
              <a:latin typeface="Arial" panose="020B0604020202020204" pitchFamily="34" charset="0"/>
              <a:cs typeface="Arial" panose="020B0604020202020204" pitchFamily="34" charset="0"/>
            </a:endParaRPr>
          </a:p>
        </p:txBody>
      </p:sp>
      <p:sp>
        <p:nvSpPr>
          <p:cNvPr id="9" name="Titel 1">
            <a:extLst>
              <a:ext uri="{FF2B5EF4-FFF2-40B4-BE49-F238E27FC236}">
                <a16:creationId xmlns:a16="http://schemas.microsoft.com/office/drawing/2014/main" id="{D27C51E5-F3DF-24E4-8ACD-F9FE43740173}"/>
              </a:ext>
            </a:extLst>
          </p:cNvPr>
          <p:cNvSpPr txBox="1">
            <a:spLocks noChangeAspect="1"/>
          </p:cNvSpPr>
          <p:nvPr/>
        </p:nvSpPr>
        <p:spPr>
          <a:xfrm>
            <a:off x="843169" y="2501907"/>
            <a:ext cx="10505661" cy="5202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rgbClr val="000000"/>
                </a:solidFill>
                <a:latin typeface="Arial" panose="020B0604020202020204" pitchFamily="34" charset="0"/>
                <a:cs typeface="Arial" panose="020B0604020202020204" pitchFamily="34" charset="0"/>
              </a:rPr>
              <a:t>De ondergrond is vlak en draagkrachtig.</a:t>
            </a:r>
          </a:p>
        </p:txBody>
      </p:sp>
      <p:sp>
        <p:nvSpPr>
          <p:cNvPr id="5" name="Titel 1">
            <a:extLst>
              <a:ext uri="{FF2B5EF4-FFF2-40B4-BE49-F238E27FC236}">
                <a16:creationId xmlns:a16="http://schemas.microsoft.com/office/drawing/2014/main" id="{88342794-DD0B-C937-C61B-35982EE2DA7D}"/>
              </a:ext>
            </a:extLst>
          </p:cNvPr>
          <p:cNvSpPr txBox="1">
            <a:spLocks noChangeAspect="1"/>
          </p:cNvSpPr>
          <p:nvPr/>
        </p:nvSpPr>
        <p:spPr>
          <a:xfrm>
            <a:off x="843169" y="2959584"/>
            <a:ext cx="10505661" cy="5202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rgbClr val="000000"/>
                </a:solidFill>
                <a:latin typeface="Arial" panose="020B0604020202020204" pitchFamily="34" charset="0"/>
                <a:cs typeface="Arial" panose="020B0604020202020204" pitchFamily="34" charset="0"/>
              </a:rPr>
              <a:t>De bedieningsvoorschriften van de hoogwerker zijn duidelijk leesbaar aangebracht.</a:t>
            </a:r>
          </a:p>
        </p:txBody>
      </p:sp>
      <p:sp>
        <p:nvSpPr>
          <p:cNvPr id="7" name="Titel 1">
            <a:extLst>
              <a:ext uri="{FF2B5EF4-FFF2-40B4-BE49-F238E27FC236}">
                <a16:creationId xmlns:a16="http://schemas.microsoft.com/office/drawing/2014/main" id="{3A2D57BE-0A38-7124-F3FE-2A05BF979F06}"/>
              </a:ext>
            </a:extLst>
          </p:cNvPr>
          <p:cNvSpPr txBox="1">
            <a:spLocks noChangeAspect="1"/>
          </p:cNvSpPr>
          <p:nvPr/>
        </p:nvSpPr>
        <p:spPr>
          <a:xfrm>
            <a:off x="843169" y="3421017"/>
            <a:ext cx="10505661" cy="5202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rgbClr val="000000"/>
                </a:solidFill>
                <a:latin typeface="Arial" panose="020B0604020202020204" pitchFamily="34" charset="0"/>
                <a:cs typeface="Arial" panose="020B0604020202020204" pitchFamily="34" charset="0"/>
              </a:rPr>
              <a:t>Bij windkrachten meer dan 6 Beaufort is werken met de hoogwerker verboden.</a:t>
            </a:r>
          </a:p>
        </p:txBody>
      </p:sp>
      <p:sp>
        <p:nvSpPr>
          <p:cNvPr id="10" name="Titel 1">
            <a:extLst>
              <a:ext uri="{FF2B5EF4-FFF2-40B4-BE49-F238E27FC236}">
                <a16:creationId xmlns:a16="http://schemas.microsoft.com/office/drawing/2014/main" id="{BE7B8719-8221-2822-8E07-C9450B4051AE}"/>
              </a:ext>
            </a:extLst>
          </p:cNvPr>
          <p:cNvSpPr txBox="1">
            <a:spLocks noChangeAspect="1"/>
          </p:cNvSpPr>
          <p:nvPr/>
        </p:nvSpPr>
        <p:spPr>
          <a:xfrm>
            <a:off x="843169" y="3849712"/>
            <a:ext cx="10505661" cy="74082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rgbClr val="000000"/>
                </a:solidFill>
                <a:latin typeface="Arial" panose="020B0604020202020204" pitchFamily="34" charset="0"/>
                <a:cs typeface="Arial" panose="020B0604020202020204" pitchFamily="34" charset="0"/>
              </a:rPr>
              <a:t>Rijden met de hoogwerker alleen toegestaan met de bak in de laagste stand en zonder personen in de bak, tenzij er op een vlakke vloer op kruipsnelheid wordt gereden.</a:t>
            </a:r>
          </a:p>
        </p:txBody>
      </p:sp>
      <p:sp>
        <p:nvSpPr>
          <p:cNvPr id="14" name="Titel 1">
            <a:extLst>
              <a:ext uri="{FF2B5EF4-FFF2-40B4-BE49-F238E27FC236}">
                <a16:creationId xmlns:a16="http://schemas.microsoft.com/office/drawing/2014/main" id="{9A8BB90C-C80C-3115-DA77-6F8D281010CD}"/>
              </a:ext>
            </a:extLst>
          </p:cNvPr>
          <p:cNvSpPr txBox="1">
            <a:spLocks noChangeAspect="1"/>
          </p:cNvSpPr>
          <p:nvPr/>
        </p:nvSpPr>
        <p:spPr>
          <a:xfrm>
            <a:off x="843169" y="4590538"/>
            <a:ext cx="10505661" cy="5202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rgbClr val="000000"/>
                </a:solidFill>
                <a:latin typeface="Arial" panose="020B0604020202020204" pitchFamily="34" charset="0"/>
                <a:cs typeface="Arial" panose="020B0604020202020204" pitchFamily="34" charset="0"/>
              </a:rPr>
              <a:t>Gebruik valbeveiliging als dat in de handleiding staat. </a:t>
            </a:r>
          </a:p>
        </p:txBody>
      </p:sp>
      <p:sp>
        <p:nvSpPr>
          <p:cNvPr id="15" name="Titel 1">
            <a:extLst>
              <a:ext uri="{FF2B5EF4-FFF2-40B4-BE49-F238E27FC236}">
                <a16:creationId xmlns:a16="http://schemas.microsoft.com/office/drawing/2014/main" id="{81DF6797-45CA-10DE-1136-03257D896EAC}"/>
              </a:ext>
            </a:extLst>
          </p:cNvPr>
          <p:cNvSpPr txBox="1">
            <a:spLocks noChangeAspect="1"/>
          </p:cNvSpPr>
          <p:nvPr/>
        </p:nvSpPr>
        <p:spPr>
          <a:xfrm>
            <a:off x="843169" y="5019233"/>
            <a:ext cx="10505661" cy="74082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rgbClr val="000000"/>
                </a:solidFill>
                <a:latin typeface="Arial" panose="020B0604020202020204" pitchFamily="34" charset="0"/>
                <a:cs typeface="Arial" panose="020B0604020202020204" pitchFamily="34" charset="0"/>
              </a:rPr>
              <a:t>Verlaat de hoogwerker uitsluitend als die tot stilstand is gekomen en  in ingeschoven positie is, tenzij de hoogwerker daarvoor specifiek door de fabrikant is aangepast.</a:t>
            </a:r>
          </a:p>
        </p:txBody>
      </p:sp>
      <p:sp>
        <p:nvSpPr>
          <p:cNvPr id="16" name="Titel 1">
            <a:extLst>
              <a:ext uri="{FF2B5EF4-FFF2-40B4-BE49-F238E27FC236}">
                <a16:creationId xmlns:a16="http://schemas.microsoft.com/office/drawing/2014/main" id="{869DE5D9-343D-45DB-307E-E9ABD1ACCB68}"/>
              </a:ext>
            </a:extLst>
          </p:cNvPr>
          <p:cNvSpPr txBox="1">
            <a:spLocks noChangeAspect="1"/>
          </p:cNvSpPr>
          <p:nvPr/>
        </p:nvSpPr>
        <p:spPr>
          <a:xfrm>
            <a:off x="843169" y="5738090"/>
            <a:ext cx="10505661" cy="74082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rgbClr val="000000"/>
                </a:solidFill>
                <a:latin typeface="Arial" panose="020B0604020202020204" pitchFamily="34" charset="0"/>
                <a:cs typeface="Arial" panose="020B0604020202020204" pitchFamily="34" charset="0"/>
              </a:rPr>
              <a:t>Zorg voor een jaarlijkse aantoonbare keuring door een onafhankelijke deskundige.</a:t>
            </a:r>
          </a:p>
        </p:txBody>
      </p:sp>
      <p:pic>
        <p:nvPicPr>
          <p:cNvPr id="17" name="Tijdelijke aanduiding voor inhoud 3">
            <a:extLst>
              <a:ext uri="{FF2B5EF4-FFF2-40B4-BE49-F238E27FC236}">
                <a16:creationId xmlns:a16="http://schemas.microsoft.com/office/drawing/2014/main" id="{85D118FA-7769-9588-4F54-E7E8D4877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669" y="1221554"/>
            <a:ext cx="1509192" cy="1509192"/>
          </a:xfrm>
          <a:prstGeom prst="rect">
            <a:avLst/>
          </a:prstGeom>
        </p:spPr>
      </p:pic>
    </p:spTree>
    <p:extLst>
      <p:ext uri="{BB962C8B-B14F-4D97-AF65-F5344CB8AC3E}">
        <p14:creationId xmlns:p14="http://schemas.microsoft.com/office/powerpoint/2010/main" val="42326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P spid="10"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A1917-17F5-3490-4070-32971EC561F7}"/>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41574058-9C34-F3D2-881A-683C33F56522}"/>
              </a:ext>
            </a:extLst>
          </p:cNvPr>
          <p:cNvPicPr>
            <a:picLocks noChangeAspect="1"/>
          </p:cNvPicPr>
          <p:nvPr/>
        </p:nvPicPr>
        <p:blipFill>
          <a:blip r:embed="rId3"/>
          <a:stretch>
            <a:fillRect/>
          </a:stretch>
        </p:blipFill>
        <p:spPr>
          <a:xfrm>
            <a:off x="9816043" y="1202928"/>
            <a:ext cx="1527818" cy="1527818"/>
          </a:xfrm>
          <a:prstGeom prst="rect">
            <a:avLst/>
          </a:prstGeom>
        </p:spPr>
      </p:pic>
      <p:sp>
        <p:nvSpPr>
          <p:cNvPr id="3" name="Ondertitel 2">
            <a:extLst>
              <a:ext uri="{FF2B5EF4-FFF2-40B4-BE49-F238E27FC236}">
                <a16:creationId xmlns:a16="http://schemas.microsoft.com/office/drawing/2014/main" id="{29D7E346-D121-C189-A985-950F3491A69A}"/>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E1B7BCC1-C436-144E-C6BA-1926CB4B0DB7}"/>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12" name="Afbeelding 11" descr="Afbeelding met schermopname, Rechthoek&#10;&#10;Automatisch gegenereerde beschrijving">
            <a:extLst>
              <a:ext uri="{FF2B5EF4-FFF2-40B4-BE49-F238E27FC236}">
                <a16:creationId xmlns:a16="http://schemas.microsoft.com/office/drawing/2014/main" id="{183961BE-4C1D-CE1B-896E-156C33FD6C1E}"/>
              </a:ext>
            </a:extLst>
          </p:cNvPr>
          <p:cNvPicPr>
            <a:picLocks noChangeAspect="1"/>
          </p:cNvPicPr>
          <p:nvPr/>
        </p:nvPicPr>
        <p:blipFill>
          <a:blip r:embed="rId4"/>
          <a:srcRect l="39738" b="51404"/>
          <a:stretch/>
        </p:blipFill>
        <p:spPr>
          <a:xfrm>
            <a:off x="-1" y="1419830"/>
            <a:ext cx="4683849" cy="960857"/>
          </a:xfrm>
          <a:prstGeom prst="rect">
            <a:avLst/>
          </a:prstGeom>
        </p:spPr>
      </p:pic>
      <p:sp>
        <p:nvSpPr>
          <p:cNvPr id="13" name="Titel 1">
            <a:extLst>
              <a:ext uri="{FF2B5EF4-FFF2-40B4-BE49-F238E27FC236}">
                <a16:creationId xmlns:a16="http://schemas.microsoft.com/office/drawing/2014/main" id="{DB96F008-380D-840F-9235-15AD05DC4A6E}"/>
              </a:ext>
            </a:extLst>
          </p:cNvPr>
          <p:cNvSpPr txBox="1">
            <a:spLocks/>
          </p:cNvSpPr>
          <p:nvPr/>
        </p:nvSpPr>
        <p:spPr>
          <a:xfrm>
            <a:off x="848139" y="1668379"/>
            <a:ext cx="4758577"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dirty="0">
                <a:solidFill>
                  <a:schemeClr val="bg1"/>
                </a:solidFill>
                <a:latin typeface="Arial" panose="020B0604020202020204" pitchFamily="34" charset="0"/>
                <a:cs typeface="Arial" panose="020B0604020202020204" pitchFamily="34" charset="0"/>
              </a:rPr>
              <a:t>Veilig werken op de steiger</a:t>
            </a:r>
            <a:endParaRPr lang="nl-NL" sz="2000" b="0" dirty="0">
              <a:solidFill>
                <a:schemeClr val="bg1"/>
              </a:solidFill>
              <a:latin typeface="Arial" panose="020B0604020202020204" pitchFamily="34" charset="0"/>
              <a:cs typeface="Arial" panose="020B0604020202020204" pitchFamily="34" charset="0"/>
            </a:endParaRPr>
          </a:p>
        </p:txBody>
      </p:sp>
      <p:sp>
        <p:nvSpPr>
          <p:cNvPr id="9" name="Titel 1">
            <a:extLst>
              <a:ext uri="{FF2B5EF4-FFF2-40B4-BE49-F238E27FC236}">
                <a16:creationId xmlns:a16="http://schemas.microsoft.com/office/drawing/2014/main" id="{BF46C771-2FEA-ED3C-69FD-7757B3E91FA1}"/>
              </a:ext>
            </a:extLst>
          </p:cNvPr>
          <p:cNvSpPr txBox="1">
            <a:spLocks noChangeAspect="1"/>
          </p:cNvSpPr>
          <p:nvPr/>
        </p:nvSpPr>
        <p:spPr>
          <a:xfrm>
            <a:off x="843169" y="2501907"/>
            <a:ext cx="10505661" cy="47738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De maximale draagkracht steiger is bekend.</a:t>
            </a:r>
          </a:p>
        </p:txBody>
      </p:sp>
      <p:sp>
        <p:nvSpPr>
          <p:cNvPr id="6" name="Titel 1">
            <a:extLst>
              <a:ext uri="{FF2B5EF4-FFF2-40B4-BE49-F238E27FC236}">
                <a16:creationId xmlns:a16="http://schemas.microsoft.com/office/drawing/2014/main" id="{302DE735-D719-57C8-D919-C5D4A1AC8FBB}"/>
              </a:ext>
            </a:extLst>
          </p:cNvPr>
          <p:cNvSpPr txBox="1">
            <a:spLocks noChangeAspect="1"/>
          </p:cNvSpPr>
          <p:nvPr/>
        </p:nvSpPr>
        <p:spPr>
          <a:xfrm>
            <a:off x="843169" y="2913519"/>
            <a:ext cx="10505661" cy="43649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De ondergrond is vlak en draagkrachtig.</a:t>
            </a:r>
          </a:p>
        </p:txBody>
      </p:sp>
      <p:sp>
        <p:nvSpPr>
          <p:cNvPr id="8" name="Titel 1">
            <a:extLst>
              <a:ext uri="{FF2B5EF4-FFF2-40B4-BE49-F238E27FC236}">
                <a16:creationId xmlns:a16="http://schemas.microsoft.com/office/drawing/2014/main" id="{CE8ED359-60D2-FF76-67A9-01A0EC340332}"/>
              </a:ext>
            </a:extLst>
          </p:cNvPr>
          <p:cNvSpPr txBox="1">
            <a:spLocks noChangeAspect="1"/>
          </p:cNvSpPr>
          <p:nvPr/>
        </p:nvSpPr>
        <p:spPr>
          <a:xfrm>
            <a:off x="843169" y="3327401"/>
            <a:ext cx="10505661" cy="35226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De werkvloer van de steiger is minstens 60 cm breed.</a:t>
            </a:r>
          </a:p>
        </p:txBody>
      </p:sp>
      <p:sp>
        <p:nvSpPr>
          <p:cNvPr id="11" name="Titel 1">
            <a:extLst>
              <a:ext uri="{FF2B5EF4-FFF2-40B4-BE49-F238E27FC236}">
                <a16:creationId xmlns:a16="http://schemas.microsoft.com/office/drawing/2014/main" id="{58AD2F74-E57D-E9D6-82BB-AFC1B559675B}"/>
              </a:ext>
            </a:extLst>
          </p:cNvPr>
          <p:cNvSpPr txBox="1">
            <a:spLocks noChangeAspect="1"/>
          </p:cNvSpPr>
          <p:nvPr/>
        </p:nvSpPr>
        <p:spPr>
          <a:xfrm>
            <a:off x="843169" y="3713769"/>
            <a:ext cx="10505661" cy="49418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Er zijn kant- of schopplanken aangebracht.</a:t>
            </a:r>
          </a:p>
        </p:txBody>
      </p:sp>
      <p:sp>
        <p:nvSpPr>
          <p:cNvPr id="18" name="Titel 1">
            <a:extLst>
              <a:ext uri="{FF2B5EF4-FFF2-40B4-BE49-F238E27FC236}">
                <a16:creationId xmlns:a16="http://schemas.microsoft.com/office/drawing/2014/main" id="{DABB1E0F-10A1-A6F6-8BCB-A7DDF105848F}"/>
              </a:ext>
            </a:extLst>
          </p:cNvPr>
          <p:cNvSpPr txBox="1">
            <a:spLocks noChangeAspect="1"/>
          </p:cNvSpPr>
          <p:nvPr/>
        </p:nvSpPr>
        <p:spPr>
          <a:xfrm>
            <a:off x="843169" y="4084488"/>
            <a:ext cx="10505661" cy="46403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Er zijn leuningen aanwezig. </a:t>
            </a:r>
          </a:p>
        </p:txBody>
      </p:sp>
      <p:sp>
        <p:nvSpPr>
          <p:cNvPr id="19" name="Titel 1">
            <a:extLst>
              <a:ext uri="{FF2B5EF4-FFF2-40B4-BE49-F238E27FC236}">
                <a16:creationId xmlns:a16="http://schemas.microsoft.com/office/drawing/2014/main" id="{1E96EF60-50DB-2C4A-304E-384F97782FD8}"/>
              </a:ext>
            </a:extLst>
          </p:cNvPr>
          <p:cNvSpPr txBox="1">
            <a:spLocks noChangeAspect="1"/>
          </p:cNvSpPr>
          <p:nvPr/>
        </p:nvSpPr>
        <p:spPr>
          <a:xfrm>
            <a:off x="843169" y="4482495"/>
            <a:ext cx="10505661" cy="467369"/>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De werkhoogte is niet verhoogd met ladders, opstapjes, etc.</a:t>
            </a:r>
          </a:p>
        </p:txBody>
      </p:sp>
      <p:sp>
        <p:nvSpPr>
          <p:cNvPr id="20" name="Titel 1">
            <a:extLst>
              <a:ext uri="{FF2B5EF4-FFF2-40B4-BE49-F238E27FC236}">
                <a16:creationId xmlns:a16="http://schemas.microsoft.com/office/drawing/2014/main" id="{85CCD695-7DD8-10C1-EE81-FBDCBBC55D5B}"/>
              </a:ext>
            </a:extLst>
          </p:cNvPr>
          <p:cNvSpPr txBox="1">
            <a:spLocks noChangeAspect="1"/>
          </p:cNvSpPr>
          <p:nvPr/>
        </p:nvSpPr>
        <p:spPr>
          <a:xfrm>
            <a:off x="843169" y="4884605"/>
            <a:ext cx="10505661" cy="42110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De zwenkwielen van een rolsteiger zijn geremd.</a:t>
            </a:r>
          </a:p>
        </p:txBody>
      </p:sp>
      <p:sp>
        <p:nvSpPr>
          <p:cNvPr id="21" name="Titel 1">
            <a:extLst>
              <a:ext uri="{FF2B5EF4-FFF2-40B4-BE49-F238E27FC236}">
                <a16:creationId xmlns:a16="http://schemas.microsoft.com/office/drawing/2014/main" id="{469D671A-D8BE-17AD-69DA-9EFE85DC9E26}"/>
              </a:ext>
            </a:extLst>
          </p:cNvPr>
          <p:cNvSpPr txBox="1">
            <a:spLocks noChangeAspect="1"/>
          </p:cNvSpPr>
          <p:nvPr/>
        </p:nvSpPr>
        <p:spPr>
          <a:xfrm>
            <a:off x="843169" y="5278528"/>
            <a:ext cx="10505661" cy="42110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De steiger wordt niet verplaatst als er iemand op staat.</a:t>
            </a:r>
          </a:p>
        </p:txBody>
      </p:sp>
      <p:sp>
        <p:nvSpPr>
          <p:cNvPr id="22" name="Titel 1">
            <a:extLst>
              <a:ext uri="{FF2B5EF4-FFF2-40B4-BE49-F238E27FC236}">
                <a16:creationId xmlns:a16="http://schemas.microsoft.com/office/drawing/2014/main" id="{D9E154DF-6A49-2733-B796-1F7BDD200B9D}"/>
              </a:ext>
            </a:extLst>
          </p:cNvPr>
          <p:cNvSpPr txBox="1">
            <a:spLocks noChangeAspect="1"/>
          </p:cNvSpPr>
          <p:nvPr/>
        </p:nvSpPr>
        <p:spPr>
          <a:xfrm>
            <a:off x="843169" y="5655072"/>
            <a:ext cx="10505661" cy="46989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ea typeface="Verdana"/>
                <a:cs typeface="Arial" panose="020B0604020202020204" pitchFamily="34" charset="0"/>
              </a:rPr>
              <a:t>De steiger is o</a:t>
            </a:r>
            <a:r>
              <a:rPr lang="nl-NL" sz="2000" b="0" dirty="0">
                <a:solidFill>
                  <a:schemeClr val="tx1"/>
                </a:solidFill>
                <a:latin typeface="Arial" panose="020B0604020202020204" pitchFamily="34" charset="0"/>
                <a:cs typeface="Arial" panose="020B0604020202020204" pitchFamily="34" charset="0"/>
              </a:rPr>
              <a:t>pgebouwd volgens de handleiding van de leverancier.</a:t>
            </a:r>
          </a:p>
        </p:txBody>
      </p:sp>
    </p:spTree>
    <p:extLst>
      <p:ext uri="{BB962C8B-B14F-4D97-AF65-F5344CB8AC3E}">
        <p14:creationId xmlns:p14="http://schemas.microsoft.com/office/powerpoint/2010/main" val="22093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8" grpId="0"/>
      <p:bldP spid="11"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82C53-BD3E-69DE-C1D5-C1D950B55AD3}"/>
            </a:ext>
          </a:extLst>
        </p:cNvPr>
        <p:cNvGrpSpPr/>
        <p:nvPr/>
      </p:nvGrpSpPr>
      <p:grpSpPr>
        <a:xfrm>
          <a:off x="0" y="0"/>
          <a:ext cx="0" cy="0"/>
          <a:chOff x="0" y="0"/>
          <a:chExt cx="0" cy="0"/>
        </a:xfrm>
      </p:grpSpPr>
      <p:pic>
        <p:nvPicPr>
          <p:cNvPr id="8" name="Tijdelijke aanduiding voor inhoud 3">
            <a:extLst>
              <a:ext uri="{FF2B5EF4-FFF2-40B4-BE49-F238E27FC236}">
                <a16:creationId xmlns:a16="http://schemas.microsoft.com/office/drawing/2014/main" id="{3918B51E-1963-A263-4DE2-646F658F8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7154" y="1212035"/>
            <a:ext cx="1509192" cy="1509192"/>
          </a:xfrm>
          <a:prstGeom prst="rect">
            <a:avLst/>
          </a:prstGeom>
        </p:spPr>
      </p:pic>
      <p:sp>
        <p:nvSpPr>
          <p:cNvPr id="3" name="Ondertitel 2">
            <a:extLst>
              <a:ext uri="{FF2B5EF4-FFF2-40B4-BE49-F238E27FC236}">
                <a16:creationId xmlns:a16="http://schemas.microsoft.com/office/drawing/2014/main" id="{AC51DDE0-D981-7BBF-B659-E27C3B0AAA94}"/>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E17F01CE-284A-1FCC-7F16-4C50E36B6CE4}"/>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sp>
        <p:nvSpPr>
          <p:cNvPr id="9" name="Titel 1">
            <a:extLst>
              <a:ext uri="{FF2B5EF4-FFF2-40B4-BE49-F238E27FC236}">
                <a16:creationId xmlns:a16="http://schemas.microsoft.com/office/drawing/2014/main" id="{3B014DF3-A2DF-9B7F-B7A8-5008615152F8}"/>
              </a:ext>
            </a:extLst>
          </p:cNvPr>
          <p:cNvSpPr txBox="1">
            <a:spLocks noChangeAspect="1"/>
          </p:cNvSpPr>
          <p:nvPr/>
        </p:nvSpPr>
        <p:spPr>
          <a:xfrm>
            <a:off x="843169" y="2423424"/>
            <a:ext cx="10505661" cy="50016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De stahoogte </a:t>
            </a:r>
            <a:r>
              <a:rPr lang="nl-NL" sz="2000" b="0" dirty="0">
                <a:solidFill>
                  <a:schemeClr val="tx1"/>
                </a:solidFill>
                <a:latin typeface="Arial" panose="020B0604020202020204" pitchFamily="34" charset="0"/>
                <a:ea typeface="ＭＳ Ｐゴシック"/>
                <a:cs typeface="Arial" panose="020B0604020202020204" pitchFamily="34" charset="0"/>
              </a:rPr>
              <a:t> is </a:t>
            </a:r>
            <a:r>
              <a:rPr lang="nl-NL" sz="2000" b="0" dirty="0">
                <a:solidFill>
                  <a:schemeClr val="tx1"/>
                </a:solidFill>
                <a:latin typeface="Arial" panose="020B0604020202020204" pitchFamily="34" charset="0"/>
                <a:ea typeface="Verdana"/>
                <a:cs typeface="Arial" panose="020B0604020202020204" pitchFamily="34" charset="0"/>
              </a:rPr>
              <a:t>maximaal 5 meter.</a:t>
            </a:r>
            <a:endParaRPr lang="nl-NL" sz="2800" b="0" dirty="0">
              <a:solidFill>
                <a:schemeClr val="tx1"/>
              </a:solidFill>
              <a:latin typeface="Arial" panose="020B0604020202020204" pitchFamily="34" charset="0"/>
              <a:cs typeface="Arial" panose="020B0604020202020204" pitchFamily="34" charset="0"/>
            </a:endParaRPr>
          </a:p>
        </p:txBody>
      </p:sp>
      <p:pic>
        <p:nvPicPr>
          <p:cNvPr id="2" name="Afbeelding 1" descr="Afbeelding met schermopname, Rechthoek&#10;&#10;Automatisch gegenereerde beschrijving">
            <a:extLst>
              <a:ext uri="{FF2B5EF4-FFF2-40B4-BE49-F238E27FC236}">
                <a16:creationId xmlns:a16="http://schemas.microsoft.com/office/drawing/2014/main" id="{9454BC06-C397-E70E-EC2E-58E130023F4C}"/>
              </a:ext>
            </a:extLst>
          </p:cNvPr>
          <p:cNvPicPr>
            <a:picLocks noChangeAspect="1"/>
          </p:cNvPicPr>
          <p:nvPr/>
        </p:nvPicPr>
        <p:blipFill>
          <a:blip r:embed="rId3"/>
          <a:srcRect l="32812" r="-2" b="51404"/>
          <a:stretch/>
        </p:blipFill>
        <p:spPr>
          <a:xfrm>
            <a:off x="-1" y="1419830"/>
            <a:ext cx="5222215" cy="960857"/>
          </a:xfrm>
          <a:prstGeom prst="rect">
            <a:avLst/>
          </a:prstGeom>
        </p:spPr>
      </p:pic>
      <p:sp>
        <p:nvSpPr>
          <p:cNvPr id="6" name="Titel 1">
            <a:extLst>
              <a:ext uri="{FF2B5EF4-FFF2-40B4-BE49-F238E27FC236}">
                <a16:creationId xmlns:a16="http://schemas.microsoft.com/office/drawing/2014/main" id="{7216F895-D552-CAAA-0EAB-08F313330ACF}"/>
              </a:ext>
            </a:extLst>
          </p:cNvPr>
          <p:cNvSpPr txBox="1">
            <a:spLocks/>
          </p:cNvSpPr>
          <p:nvPr/>
        </p:nvSpPr>
        <p:spPr>
          <a:xfrm>
            <a:off x="848139" y="1668379"/>
            <a:ext cx="7118994"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dirty="0">
                <a:solidFill>
                  <a:schemeClr val="bg1"/>
                </a:solidFill>
                <a:latin typeface="Arial" panose="020B0604020202020204" pitchFamily="34" charset="0"/>
                <a:cs typeface="Arial" panose="020B0604020202020204" pitchFamily="34" charset="0"/>
              </a:rPr>
              <a:t>Veilig werken met ladder of trap</a:t>
            </a:r>
            <a:endParaRPr lang="nl-NL" sz="2000" b="0" dirty="0">
              <a:solidFill>
                <a:schemeClr val="bg1"/>
              </a:solidFill>
              <a:latin typeface="Arial" panose="020B0604020202020204" pitchFamily="34" charset="0"/>
              <a:cs typeface="Arial" panose="020B0604020202020204" pitchFamily="34" charset="0"/>
            </a:endParaRPr>
          </a:p>
        </p:txBody>
      </p:sp>
      <p:sp>
        <p:nvSpPr>
          <p:cNvPr id="11" name="Titel 1">
            <a:extLst>
              <a:ext uri="{FF2B5EF4-FFF2-40B4-BE49-F238E27FC236}">
                <a16:creationId xmlns:a16="http://schemas.microsoft.com/office/drawing/2014/main" id="{B51BFCB4-87C0-A6E0-CAE5-1C58380F5B3D}"/>
              </a:ext>
            </a:extLst>
          </p:cNvPr>
          <p:cNvSpPr txBox="1">
            <a:spLocks noChangeAspect="1"/>
          </p:cNvSpPr>
          <p:nvPr/>
        </p:nvSpPr>
        <p:spPr>
          <a:xfrm>
            <a:off x="843169" y="2798467"/>
            <a:ext cx="10505661" cy="46474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De sta-tijd per dag is maximaal 2 uur.</a:t>
            </a:r>
            <a:endParaRPr lang="nl-NL" sz="2800" b="0" dirty="0">
              <a:solidFill>
                <a:schemeClr val="tx1"/>
              </a:solidFill>
              <a:latin typeface="Arial" panose="020B0604020202020204" pitchFamily="34" charset="0"/>
              <a:cs typeface="Arial" panose="020B0604020202020204" pitchFamily="34" charset="0"/>
            </a:endParaRPr>
          </a:p>
        </p:txBody>
      </p:sp>
      <p:sp>
        <p:nvSpPr>
          <p:cNvPr id="18" name="Titel 1">
            <a:extLst>
              <a:ext uri="{FF2B5EF4-FFF2-40B4-BE49-F238E27FC236}">
                <a16:creationId xmlns:a16="http://schemas.microsoft.com/office/drawing/2014/main" id="{1C690789-710D-6DC1-582D-57900A5D5FF0}"/>
              </a:ext>
            </a:extLst>
          </p:cNvPr>
          <p:cNvSpPr txBox="1">
            <a:spLocks noChangeAspect="1"/>
          </p:cNvSpPr>
          <p:nvPr/>
        </p:nvSpPr>
        <p:spPr>
          <a:xfrm>
            <a:off x="843169" y="3185834"/>
            <a:ext cx="10505661" cy="43087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De maximale reikafstand is 1 armlengte.</a:t>
            </a:r>
            <a:endParaRPr lang="nl-NL" sz="2800" b="0" dirty="0">
              <a:solidFill>
                <a:schemeClr val="tx1"/>
              </a:solidFill>
              <a:latin typeface="Arial" panose="020B0604020202020204" pitchFamily="34" charset="0"/>
              <a:cs typeface="Arial" panose="020B0604020202020204" pitchFamily="34" charset="0"/>
            </a:endParaRPr>
          </a:p>
        </p:txBody>
      </p:sp>
      <p:sp>
        <p:nvSpPr>
          <p:cNvPr id="19" name="Titel 1">
            <a:extLst>
              <a:ext uri="{FF2B5EF4-FFF2-40B4-BE49-F238E27FC236}">
                <a16:creationId xmlns:a16="http://schemas.microsoft.com/office/drawing/2014/main" id="{1A63E47B-70D0-3929-5C86-8CE2016E75DB}"/>
              </a:ext>
            </a:extLst>
          </p:cNvPr>
          <p:cNvSpPr txBox="1">
            <a:spLocks noChangeAspect="1"/>
          </p:cNvSpPr>
          <p:nvPr/>
        </p:nvSpPr>
        <p:spPr>
          <a:xfrm>
            <a:off x="843169" y="3555318"/>
            <a:ext cx="10505661" cy="425459"/>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De maximale uitgeoefende krachtsinspanning bij werkzaamheden is 5 kilo.</a:t>
            </a:r>
            <a:endParaRPr lang="nl-NL" sz="2800" b="0" dirty="0">
              <a:solidFill>
                <a:schemeClr val="tx1"/>
              </a:solidFill>
              <a:latin typeface="Arial" panose="020B0604020202020204" pitchFamily="34" charset="0"/>
              <a:cs typeface="Arial" panose="020B0604020202020204" pitchFamily="34" charset="0"/>
            </a:endParaRPr>
          </a:p>
        </p:txBody>
      </p:sp>
      <p:sp>
        <p:nvSpPr>
          <p:cNvPr id="20" name="Titel 1">
            <a:extLst>
              <a:ext uri="{FF2B5EF4-FFF2-40B4-BE49-F238E27FC236}">
                <a16:creationId xmlns:a16="http://schemas.microsoft.com/office/drawing/2014/main" id="{FF03B7A0-6B2A-5275-4C73-0C131E266F7A}"/>
              </a:ext>
            </a:extLst>
          </p:cNvPr>
          <p:cNvSpPr txBox="1">
            <a:spLocks noChangeAspect="1"/>
          </p:cNvSpPr>
          <p:nvPr/>
        </p:nvSpPr>
        <p:spPr>
          <a:xfrm>
            <a:off x="843169" y="3940305"/>
            <a:ext cx="10505661" cy="43087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Het maximale gewicht van hulpmiddelen/gereedschap is 5 kilo.</a:t>
            </a:r>
            <a:endParaRPr lang="nl-NL" sz="2800" b="0" dirty="0">
              <a:solidFill>
                <a:schemeClr val="tx1"/>
              </a:solidFill>
              <a:latin typeface="Arial" panose="020B0604020202020204" pitchFamily="34" charset="0"/>
              <a:cs typeface="Arial" panose="020B0604020202020204" pitchFamily="34" charset="0"/>
            </a:endParaRPr>
          </a:p>
        </p:txBody>
      </p:sp>
      <p:sp>
        <p:nvSpPr>
          <p:cNvPr id="21" name="Titel 1">
            <a:extLst>
              <a:ext uri="{FF2B5EF4-FFF2-40B4-BE49-F238E27FC236}">
                <a16:creationId xmlns:a16="http://schemas.microsoft.com/office/drawing/2014/main" id="{6E0A8799-B18B-CC57-837F-B8515445F394}"/>
              </a:ext>
            </a:extLst>
          </p:cNvPr>
          <p:cNvSpPr txBox="1">
            <a:spLocks noChangeAspect="1"/>
          </p:cNvSpPr>
          <p:nvPr/>
        </p:nvSpPr>
        <p:spPr>
          <a:xfrm>
            <a:off x="843169" y="4294876"/>
            <a:ext cx="10505661" cy="425459"/>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De ladder of trap is opgesteld op een stabiele, stevige ondergrond.</a:t>
            </a:r>
            <a:endParaRPr lang="nl-NL" sz="2800" b="0" dirty="0">
              <a:solidFill>
                <a:schemeClr val="tx1"/>
              </a:solidFill>
              <a:latin typeface="Arial" panose="020B0604020202020204" pitchFamily="34" charset="0"/>
              <a:cs typeface="Arial" panose="020B0604020202020204" pitchFamily="34" charset="0"/>
            </a:endParaRPr>
          </a:p>
        </p:txBody>
      </p:sp>
      <p:sp>
        <p:nvSpPr>
          <p:cNvPr id="22" name="Titel 1">
            <a:extLst>
              <a:ext uri="{FF2B5EF4-FFF2-40B4-BE49-F238E27FC236}">
                <a16:creationId xmlns:a16="http://schemas.microsoft.com/office/drawing/2014/main" id="{B5FE0C25-69E6-8955-B09C-5B34F71E3668}"/>
              </a:ext>
            </a:extLst>
          </p:cNvPr>
          <p:cNvSpPr txBox="1">
            <a:spLocks noChangeAspect="1"/>
          </p:cNvSpPr>
          <p:nvPr/>
        </p:nvSpPr>
        <p:spPr>
          <a:xfrm>
            <a:off x="843169" y="4674702"/>
            <a:ext cx="10505661" cy="43087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Er zijn voorzieningen om verschuiving te voorkomen.</a:t>
            </a:r>
            <a:endParaRPr lang="nl-NL" sz="2800" b="0" dirty="0">
              <a:solidFill>
                <a:schemeClr val="tx1"/>
              </a:solidFill>
              <a:latin typeface="Arial" panose="020B0604020202020204" pitchFamily="34" charset="0"/>
              <a:cs typeface="Arial" panose="020B0604020202020204" pitchFamily="34" charset="0"/>
            </a:endParaRPr>
          </a:p>
        </p:txBody>
      </p:sp>
      <p:sp>
        <p:nvSpPr>
          <p:cNvPr id="23" name="Titel 1">
            <a:extLst>
              <a:ext uri="{FF2B5EF4-FFF2-40B4-BE49-F238E27FC236}">
                <a16:creationId xmlns:a16="http://schemas.microsoft.com/office/drawing/2014/main" id="{61EBA12D-6129-AD0B-B031-416D93223578}"/>
              </a:ext>
            </a:extLst>
          </p:cNvPr>
          <p:cNvSpPr txBox="1">
            <a:spLocks noChangeAspect="1"/>
          </p:cNvSpPr>
          <p:nvPr/>
        </p:nvSpPr>
        <p:spPr>
          <a:xfrm>
            <a:off x="843169" y="5032862"/>
            <a:ext cx="10505661" cy="72831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Toegangsladders steken tenminste 1 meter uit boven het toegangsniveau, tenzij andere voorzieningen een veilig houvast mogelijk maken.</a:t>
            </a:r>
            <a:endParaRPr lang="nl-NL" sz="2800" b="0" dirty="0">
              <a:solidFill>
                <a:schemeClr val="tx1"/>
              </a:solidFill>
              <a:latin typeface="Arial" panose="020B0604020202020204" pitchFamily="34" charset="0"/>
              <a:cs typeface="Arial" panose="020B0604020202020204" pitchFamily="34" charset="0"/>
            </a:endParaRPr>
          </a:p>
        </p:txBody>
      </p:sp>
      <p:sp>
        <p:nvSpPr>
          <p:cNvPr id="24" name="Titel 1">
            <a:extLst>
              <a:ext uri="{FF2B5EF4-FFF2-40B4-BE49-F238E27FC236}">
                <a16:creationId xmlns:a16="http://schemas.microsoft.com/office/drawing/2014/main" id="{76CEF8E4-AAEA-C359-39DA-AC7082A09268}"/>
              </a:ext>
            </a:extLst>
          </p:cNvPr>
          <p:cNvSpPr txBox="1">
            <a:spLocks noChangeAspect="1"/>
          </p:cNvSpPr>
          <p:nvPr/>
        </p:nvSpPr>
        <p:spPr>
          <a:xfrm>
            <a:off x="843169" y="5663540"/>
            <a:ext cx="10505661" cy="76622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a:buChar char="•"/>
            </a:pPr>
            <a:r>
              <a:rPr lang="nl-NL" sz="2000" b="0" dirty="0">
                <a:solidFill>
                  <a:schemeClr val="tx1"/>
                </a:solidFill>
                <a:latin typeface="Arial" panose="020B0604020202020204" pitchFamily="34" charset="0"/>
                <a:cs typeface="Arial" panose="020B0604020202020204" pitchFamily="34" charset="0"/>
              </a:rPr>
              <a:t>Houd altijd 1 hand aan de ladder en zorg dat het dragen van lasten nooit een veilig houvast belemmert.</a:t>
            </a:r>
            <a:endParaRPr lang="nl-NL" sz="28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4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4315-328F-D440-F37F-6EFBD4E7A300}"/>
            </a:ext>
          </a:extLst>
        </p:cNvPr>
        <p:cNvGrpSpPr/>
        <p:nvPr/>
      </p:nvGrpSpPr>
      <p:grpSpPr>
        <a:xfrm>
          <a:off x="0" y="0"/>
          <a:ext cx="0" cy="0"/>
          <a:chOff x="0" y="0"/>
          <a:chExt cx="0" cy="0"/>
        </a:xfrm>
      </p:grpSpPr>
      <p:pic>
        <p:nvPicPr>
          <p:cNvPr id="16" name="Afbeelding 15" descr="Afbeelding met zwart-wit, schets, illustratie&#10;&#10;Automatisch gegenereerde beschrijving">
            <a:extLst>
              <a:ext uri="{FF2B5EF4-FFF2-40B4-BE49-F238E27FC236}">
                <a16:creationId xmlns:a16="http://schemas.microsoft.com/office/drawing/2014/main" id="{02C69880-94AA-A58D-E354-915FF2D6002A}"/>
              </a:ext>
            </a:extLst>
          </p:cNvPr>
          <p:cNvPicPr>
            <a:picLocks noChangeAspect="1"/>
          </p:cNvPicPr>
          <p:nvPr/>
        </p:nvPicPr>
        <p:blipFill>
          <a:blip r:embed="rId2"/>
          <a:stretch>
            <a:fillRect/>
          </a:stretch>
        </p:blipFill>
        <p:spPr>
          <a:xfrm>
            <a:off x="6199685" y="1466045"/>
            <a:ext cx="5231174" cy="3003343"/>
          </a:xfrm>
          <a:prstGeom prst="rect">
            <a:avLst/>
          </a:prstGeom>
        </p:spPr>
      </p:pic>
      <p:sp>
        <p:nvSpPr>
          <p:cNvPr id="3" name="Ondertitel 2">
            <a:extLst>
              <a:ext uri="{FF2B5EF4-FFF2-40B4-BE49-F238E27FC236}">
                <a16:creationId xmlns:a16="http://schemas.microsoft.com/office/drawing/2014/main" id="{20AC1106-32AB-F4EC-7FF9-8161E3836586}"/>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2ACD3FF7-C825-E2AB-2A21-53022BBA0C7B}"/>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12" name="Afbeelding 11" descr="Afbeelding met schermopname, Rechthoek&#10;&#10;Automatisch gegenereerde beschrijving">
            <a:extLst>
              <a:ext uri="{FF2B5EF4-FFF2-40B4-BE49-F238E27FC236}">
                <a16:creationId xmlns:a16="http://schemas.microsoft.com/office/drawing/2014/main" id="{1E6050A5-154B-8258-04F1-553E35B3375B}"/>
              </a:ext>
            </a:extLst>
          </p:cNvPr>
          <p:cNvPicPr>
            <a:picLocks noChangeAspect="1"/>
          </p:cNvPicPr>
          <p:nvPr/>
        </p:nvPicPr>
        <p:blipFill>
          <a:blip r:embed="rId3"/>
          <a:srcRect l="32267" r="-2" b="51404"/>
          <a:stretch/>
        </p:blipFill>
        <p:spPr>
          <a:xfrm>
            <a:off x="0" y="1419830"/>
            <a:ext cx="5264548" cy="960857"/>
          </a:xfrm>
          <a:prstGeom prst="rect">
            <a:avLst/>
          </a:prstGeom>
        </p:spPr>
      </p:pic>
      <p:sp>
        <p:nvSpPr>
          <p:cNvPr id="13" name="Titel 1">
            <a:extLst>
              <a:ext uri="{FF2B5EF4-FFF2-40B4-BE49-F238E27FC236}">
                <a16:creationId xmlns:a16="http://schemas.microsoft.com/office/drawing/2014/main" id="{1491BC7C-10F7-63C5-7F53-C12386B13E09}"/>
              </a:ext>
            </a:extLst>
          </p:cNvPr>
          <p:cNvSpPr txBox="1">
            <a:spLocks/>
          </p:cNvSpPr>
          <p:nvPr/>
        </p:nvSpPr>
        <p:spPr>
          <a:xfrm>
            <a:off x="848139" y="1668379"/>
            <a:ext cx="7118994"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dirty="0">
                <a:solidFill>
                  <a:schemeClr val="bg1"/>
                </a:solidFill>
                <a:latin typeface="Arial" panose="020B0604020202020204" pitchFamily="34" charset="0"/>
                <a:cs typeface="Arial" panose="020B0604020202020204" pitchFamily="34" charset="0"/>
              </a:rPr>
              <a:t>Veilig werken met valbeveiliging</a:t>
            </a:r>
            <a:endParaRPr lang="nl-NL" sz="2000" b="0" dirty="0">
              <a:solidFill>
                <a:schemeClr val="bg1"/>
              </a:solidFill>
              <a:latin typeface="Arial" panose="020B0604020202020204" pitchFamily="34" charset="0"/>
              <a:cs typeface="Arial" panose="020B0604020202020204" pitchFamily="34" charset="0"/>
            </a:endParaRPr>
          </a:p>
        </p:txBody>
      </p:sp>
      <p:sp>
        <p:nvSpPr>
          <p:cNvPr id="9" name="Titel 1">
            <a:extLst>
              <a:ext uri="{FF2B5EF4-FFF2-40B4-BE49-F238E27FC236}">
                <a16:creationId xmlns:a16="http://schemas.microsoft.com/office/drawing/2014/main" id="{0907469F-6112-4C2A-1B24-CD81963BA907}"/>
              </a:ext>
            </a:extLst>
          </p:cNvPr>
          <p:cNvSpPr txBox="1">
            <a:spLocks/>
          </p:cNvSpPr>
          <p:nvPr/>
        </p:nvSpPr>
        <p:spPr>
          <a:xfrm>
            <a:off x="848139" y="2815863"/>
            <a:ext cx="9430394" cy="45107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buClr>
                <a:srgbClr val="E30613"/>
              </a:buClr>
            </a:pPr>
            <a:r>
              <a:rPr lang="nl-NL" sz="2000" dirty="0">
                <a:solidFill>
                  <a:schemeClr val="tx1"/>
                </a:solidFill>
                <a:latin typeface="Arial" panose="020B0604020202020204" pitchFamily="34" charset="0"/>
                <a:cs typeface="Arial" panose="020B0604020202020204" pitchFamily="34" charset="0"/>
              </a:rPr>
              <a:t>Een </a:t>
            </a:r>
            <a:r>
              <a:rPr lang="nl-NL" sz="2000" dirty="0" err="1">
                <a:solidFill>
                  <a:schemeClr val="tx1"/>
                </a:solidFill>
                <a:latin typeface="Arial" panose="020B0604020202020204" pitchFamily="34" charset="0"/>
                <a:cs typeface="Arial" panose="020B0604020202020204" pitchFamily="34" charset="0"/>
              </a:rPr>
              <a:t>valbeveiligend</a:t>
            </a:r>
            <a:r>
              <a:rPr lang="nl-NL" sz="2000" dirty="0">
                <a:solidFill>
                  <a:schemeClr val="tx1"/>
                </a:solidFill>
                <a:latin typeface="Arial" panose="020B0604020202020204" pitchFamily="34" charset="0"/>
                <a:cs typeface="Arial" panose="020B0604020202020204" pitchFamily="34" charset="0"/>
              </a:rPr>
              <a:t> systeem bestaat uit 3 onderdelen:</a:t>
            </a:r>
          </a:p>
        </p:txBody>
      </p:sp>
      <p:sp>
        <p:nvSpPr>
          <p:cNvPr id="7" name="Titel 1">
            <a:extLst>
              <a:ext uri="{FF2B5EF4-FFF2-40B4-BE49-F238E27FC236}">
                <a16:creationId xmlns:a16="http://schemas.microsoft.com/office/drawing/2014/main" id="{A3F461DA-3708-160D-93DF-BE4A67D49CA7}"/>
              </a:ext>
            </a:extLst>
          </p:cNvPr>
          <p:cNvSpPr txBox="1">
            <a:spLocks/>
          </p:cNvSpPr>
          <p:nvPr/>
        </p:nvSpPr>
        <p:spPr>
          <a:xfrm>
            <a:off x="843169" y="3429000"/>
            <a:ext cx="11140661" cy="48236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Een vast en stevig bevestigingspunt voor de veiligheidslijn.</a:t>
            </a:r>
          </a:p>
        </p:txBody>
      </p:sp>
      <p:sp>
        <p:nvSpPr>
          <p:cNvPr id="14" name="Titel 1">
            <a:extLst>
              <a:ext uri="{FF2B5EF4-FFF2-40B4-BE49-F238E27FC236}">
                <a16:creationId xmlns:a16="http://schemas.microsoft.com/office/drawing/2014/main" id="{6CF5D3B6-A112-BFD9-731D-1F3C1775B121}"/>
              </a:ext>
            </a:extLst>
          </p:cNvPr>
          <p:cNvSpPr txBox="1">
            <a:spLocks/>
          </p:cNvSpPr>
          <p:nvPr/>
        </p:nvSpPr>
        <p:spPr>
          <a:xfrm>
            <a:off x="843170" y="4038600"/>
            <a:ext cx="7383148" cy="9619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Een harnasgordel dat de gebruiker via de veiligheidslijn verbindt met het bevestigingspunt.</a:t>
            </a:r>
          </a:p>
        </p:txBody>
      </p:sp>
      <p:sp>
        <p:nvSpPr>
          <p:cNvPr id="15" name="Titel 1">
            <a:extLst>
              <a:ext uri="{FF2B5EF4-FFF2-40B4-BE49-F238E27FC236}">
                <a16:creationId xmlns:a16="http://schemas.microsoft.com/office/drawing/2014/main" id="{26D75969-4C12-2143-09B0-29449E785197}"/>
              </a:ext>
            </a:extLst>
          </p:cNvPr>
          <p:cNvSpPr txBox="1">
            <a:spLocks/>
          </p:cNvSpPr>
          <p:nvPr/>
        </p:nvSpPr>
        <p:spPr>
          <a:xfrm>
            <a:off x="843170" y="4984906"/>
            <a:ext cx="7217098" cy="9619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Een veiligheidslijn of valbeveiliger met automatische lijnspanner of schokdemper (max. 2 meter).</a:t>
            </a:r>
          </a:p>
        </p:txBody>
      </p:sp>
      <p:pic>
        <p:nvPicPr>
          <p:cNvPr id="17" name="Afbeelding 16" descr="Afbeelding met tekening, schets, clipart, Lijnillustraties&#10;&#10;Automatisch gegenereerde beschrijving">
            <a:extLst>
              <a:ext uri="{FF2B5EF4-FFF2-40B4-BE49-F238E27FC236}">
                <a16:creationId xmlns:a16="http://schemas.microsoft.com/office/drawing/2014/main" id="{5278A46A-1C58-1051-651E-CFCE5BC37746}"/>
              </a:ext>
            </a:extLst>
          </p:cNvPr>
          <p:cNvPicPr>
            <a:picLocks noChangeAspect="1"/>
          </p:cNvPicPr>
          <p:nvPr/>
        </p:nvPicPr>
        <p:blipFill>
          <a:blip r:embed="rId4"/>
          <a:stretch>
            <a:fillRect/>
          </a:stretch>
        </p:blipFill>
        <p:spPr>
          <a:xfrm>
            <a:off x="8444273" y="3798123"/>
            <a:ext cx="1434364" cy="2323107"/>
          </a:xfrm>
          <a:prstGeom prst="rect">
            <a:avLst/>
          </a:prstGeom>
        </p:spPr>
      </p:pic>
    </p:spTree>
    <p:extLst>
      <p:ext uri="{BB962C8B-B14F-4D97-AF65-F5344CB8AC3E}">
        <p14:creationId xmlns:p14="http://schemas.microsoft.com/office/powerpoint/2010/main" val="211915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FE3B9-A749-792B-A72B-9EB3BF89AF0A}"/>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6EF60196-38F0-1222-6C09-3C386115195A}"/>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55DFD31-3D5A-6246-6128-2735B9EC9567}"/>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12" name="Afbeelding 11" descr="Afbeelding met schermopname, Rechthoek&#10;&#10;Automatisch gegenereerde beschrijving">
            <a:extLst>
              <a:ext uri="{FF2B5EF4-FFF2-40B4-BE49-F238E27FC236}">
                <a16:creationId xmlns:a16="http://schemas.microsoft.com/office/drawing/2014/main" id="{6E47F623-3476-A112-83C9-EBA900E6A58D}"/>
              </a:ext>
            </a:extLst>
          </p:cNvPr>
          <p:cNvPicPr>
            <a:picLocks noChangeAspect="1"/>
          </p:cNvPicPr>
          <p:nvPr/>
        </p:nvPicPr>
        <p:blipFill>
          <a:blip r:embed="rId3"/>
          <a:srcRect l="32267" r="-2" b="51404"/>
          <a:stretch/>
        </p:blipFill>
        <p:spPr>
          <a:xfrm>
            <a:off x="0" y="1419830"/>
            <a:ext cx="5264548" cy="960857"/>
          </a:xfrm>
          <a:prstGeom prst="rect">
            <a:avLst/>
          </a:prstGeom>
        </p:spPr>
      </p:pic>
      <p:sp>
        <p:nvSpPr>
          <p:cNvPr id="13" name="Titel 1">
            <a:extLst>
              <a:ext uri="{FF2B5EF4-FFF2-40B4-BE49-F238E27FC236}">
                <a16:creationId xmlns:a16="http://schemas.microsoft.com/office/drawing/2014/main" id="{D2825727-524F-4ACB-7C27-632BB99AC7C3}"/>
              </a:ext>
            </a:extLst>
          </p:cNvPr>
          <p:cNvSpPr txBox="1">
            <a:spLocks/>
          </p:cNvSpPr>
          <p:nvPr/>
        </p:nvSpPr>
        <p:spPr>
          <a:xfrm>
            <a:off x="848139" y="1668379"/>
            <a:ext cx="7118994"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dirty="0">
                <a:solidFill>
                  <a:schemeClr val="bg1"/>
                </a:solidFill>
                <a:latin typeface="Arial" panose="020B0604020202020204" pitchFamily="34" charset="0"/>
                <a:cs typeface="Arial" panose="020B0604020202020204" pitchFamily="34" charset="0"/>
              </a:rPr>
              <a:t>Veilig werken met valbeveiliging</a:t>
            </a:r>
            <a:endParaRPr lang="nl-NL" sz="2000" b="0" dirty="0">
              <a:solidFill>
                <a:schemeClr val="bg1"/>
              </a:solidFill>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1E319200-13FF-F5C3-BE72-78386A2643E9}"/>
              </a:ext>
            </a:extLst>
          </p:cNvPr>
          <p:cNvSpPr txBox="1">
            <a:spLocks/>
          </p:cNvSpPr>
          <p:nvPr/>
        </p:nvSpPr>
        <p:spPr>
          <a:xfrm>
            <a:off x="843169" y="2625339"/>
            <a:ext cx="11140661" cy="48236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Is de harnasgordel geschikt voor het uit te voeren werk?</a:t>
            </a:r>
          </a:p>
        </p:txBody>
      </p:sp>
      <p:sp>
        <p:nvSpPr>
          <p:cNvPr id="2" name="Titel 1">
            <a:extLst>
              <a:ext uri="{FF2B5EF4-FFF2-40B4-BE49-F238E27FC236}">
                <a16:creationId xmlns:a16="http://schemas.microsoft.com/office/drawing/2014/main" id="{1C8CED8B-94A3-F856-4EDE-211A9F721863}"/>
              </a:ext>
            </a:extLst>
          </p:cNvPr>
          <p:cNvSpPr txBox="1">
            <a:spLocks/>
          </p:cNvSpPr>
          <p:nvPr/>
        </p:nvSpPr>
        <p:spPr>
          <a:xfrm>
            <a:off x="843169" y="3099674"/>
            <a:ext cx="11140661" cy="66040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Is de totale lengte van de veiligheidslijn en schokdemper kleiner dan de hoogte waarop gewerkt wordt - lengte lijn + schokdemper + 1 meter marge&gt;.</a:t>
            </a:r>
          </a:p>
        </p:txBody>
      </p:sp>
      <p:sp>
        <p:nvSpPr>
          <p:cNvPr id="5" name="Titel 1">
            <a:extLst>
              <a:ext uri="{FF2B5EF4-FFF2-40B4-BE49-F238E27FC236}">
                <a16:creationId xmlns:a16="http://schemas.microsoft.com/office/drawing/2014/main" id="{C67D0DA4-093F-1CBB-9D2F-BBDC29924AB5}"/>
              </a:ext>
            </a:extLst>
          </p:cNvPr>
          <p:cNvSpPr txBox="1">
            <a:spLocks/>
          </p:cNvSpPr>
          <p:nvPr/>
        </p:nvSpPr>
        <p:spPr>
          <a:xfrm>
            <a:off x="843169" y="3860150"/>
            <a:ext cx="11140661" cy="48236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Wordt het pendule-effect (heen en weer zwaaien) bij een eventuele val voorkomen?</a:t>
            </a:r>
          </a:p>
        </p:txBody>
      </p:sp>
      <p:sp>
        <p:nvSpPr>
          <p:cNvPr id="6" name="Titel 1">
            <a:extLst>
              <a:ext uri="{FF2B5EF4-FFF2-40B4-BE49-F238E27FC236}">
                <a16:creationId xmlns:a16="http://schemas.microsoft.com/office/drawing/2014/main" id="{4977CCEC-5D6A-336D-1D52-8A99DE28B6AA}"/>
              </a:ext>
            </a:extLst>
          </p:cNvPr>
          <p:cNvSpPr txBox="1">
            <a:spLocks/>
          </p:cNvSpPr>
          <p:nvPr/>
        </p:nvSpPr>
        <p:spPr>
          <a:xfrm>
            <a:off x="843169" y="4340104"/>
            <a:ext cx="11140661" cy="48236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lnSpc>
                <a:spcPct val="100000"/>
              </a:lnSpc>
              <a:buClr>
                <a:srgbClr val="E30613"/>
              </a:buClr>
            </a:pPr>
            <a:r>
              <a:rPr lang="nl-NL" sz="2000" b="0" dirty="0">
                <a:solidFill>
                  <a:schemeClr val="tx1"/>
                </a:solidFill>
                <a:latin typeface="Arial" panose="020B0604020202020204" pitchFamily="34" charset="0"/>
                <a:cs typeface="Arial" panose="020B0604020202020204" pitchFamily="34" charset="0"/>
              </a:rPr>
              <a:t>Na een val moet het slachtoffer zo snel mogelijk worden bevrijd uit de harnasgordel.</a:t>
            </a:r>
          </a:p>
        </p:txBody>
      </p:sp>
      <p:sp>
        <p:nvSpPr>
          <p:cNvPr id="8" name="Titel 1">
            <a:extLst>
              <a:ext uri="{FF2B5EF4-FFF2-40B4-BE49-F238E27FC236}">
                <a16:creationId xmlns:a16="http://schemas.microsoft.com/office/drawing/2014/main" id="{CBE1C8F2-651C-6695-5E74-464D12A83E50}"/>
              </a:ext>
            </a:extLst>
          </p:cNvPr>
          <p:cNvSpPr txBox="1">
            <a:spLocks/>
          </p:cNvSpPr>
          <p:nvPr/>
        </p:nvSpPr>
        <p:spPr>
          <a:xfrm>
            <a:off x="843169" y="4837074"/>
            <a:ext cx="11140661" cy="557219"/>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lnSpc>
                <a:spcPct val="100000"/>
              </a:lnSpc>
              <a:buClr>
                <a:srgbClr val="E30613"/>
              </a:buClr>
            </a:pPr>
            <a:r>
              <a:rPr lang="nl-NL" sz="2000" dirty="0">
                <a:solidFill>
                  <a:schemeClr val="tx1"/>
                </a:solidFill>
                <a:latin typeface="Arial" panose="020B0604020202020204" pitchFamily="34" charset="0"/>
                <a:cs typeface="Arial" panose="020B0604020202020204" pitchFamily="34" charset="0"/>
              </a:rPr>
              <a:t>Is de BHV-organisatie ingesteld op juiste hulpverlening?</a:t>
            </a:r>
            <a:endParaRPr lang="nl-NL" sz="2000" b="0" dirty="0">
              <a:solidFill>
                <a:schemeClr val="tx1"/>
              </a:solidFill>
              <a:latin typeface="Arial" panose="020B0604020202020204" pitchFamily="34" charset="0"/>
              <a:cs typeface="Arial" panose="020B0604020202020204" pitchFamily="34" charset="0"/>
            </a:endParaRPr>
          </a:p>
        </p:txBody>
      </p:sp>
      <p:sp>
        <p:nvSpPr>
          <p:cNvPr id="10" name="Titel 1">
            <a:extLst>
              <a:ext uri="{FF2B5EF4-FFF2-40B4-BE49-F238E27FC236}">
                <a16:creationId xmlns:a16="http://schemas.microsoft.com/office/drawing/2014/main" id="{43D7FF1C-B082-C5B1-9ECD-FA3F33AF56EC}"/>
              </a:ext>
            </a:extLst>
          </p:cNvPr>
          <p:cNvSpPr txBox="1">
            <a:spLocks/>
          </p:cNvSpPr>
          <p:nvPr/>
        </p:nvSpPr>
        <p:spPr>
          <a:xfrm>
            <a:off x="843169" y="5302424"/>
            <a:ext cx="11140661" cy="41486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Redding hangend slachtoffer.</a:t>
            </a:r>
          </a:p>
        </p:txBody>
      </p:sp>
      <p:sp>
        <p:nvSpPr>
          <p:cNvPr id="11" name="Titel 1">
            <a:extLst>
              <a:ext uri="{FF2B5EF4-FFF2-40B4-BE49-F238E27FC236}">
                <a16:creationId xmlns:a16="http://schemas.microsoft.com/office/drawing/2014/main" id="{E5229E09-9333-7A41-7B8A-14E3CAD956E6}"/>
              </a:ext>
            </a:extLst>
          </p:cNvPr>
          <p:cNvSpPr txBox="1">
            <a:spLocks/>
          </p:cNvSpPr>
          <p:nvPr/>
        </p:nvSpPr>
        <p:spPr>
          <a:xfrm>
            <a:off x="843169" y="5717289"/>
            <a:ext cx="11140661" cy="557219"/>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Voorkomen </a:t>
            </a:r>
            <a:r>
              <a:rPr lang="nl-NL" sz="2000" b="0" dirty="0" err="1">
                <a:solidFill>
                  <a:schemeClr val="tx1"/>
                </a:solidFill>
                <a:latin typeface="Arial" panose="020B0604020202020204" pitchFamily="34" charset="0"/>
                <a:cs typeface="Arial" panose="020B0604020202020204" pitchFamily="34" charset="0"/>
              </a:rPr>
              <a:t>harness</a:t>
            </a:r>
            <a:r>
              <a:rPr lang="nl-NL" sz="2000" b="0" dirty="0">
                <a:solidFill>
                  <a:schemeClr val="tx1"/>
                </a:solidFill>
                <a:latin typeface="Arial" panose="020B0604020202020204" pitchFamily="34" charset="0"/>
                <a:cs typeface="Arial" panose="020B0604020202020204" pitchFamily="34" charset="0"/>
              </a:rPr>
              <a:t> suspension trauma (hangtrauma).</a:t>
            </a:r>
          </a:p>
          <a:p>
            <a:pPr marL="342900" indent="-342900" algn="l">
              <a:lnSpc>
                <a:spcPct val="100000"/>
              </a:lnSpc>
              <a:buClr>
                <a:srgbClr val="E30613"/>
              </a:buClr>
              <a:buFont typeface="Arial" panose="020B0604020202020204" pitchFamily="34" charset="0"/>
              <a:buChar char="•"/>
            </a:pPr>
            <a:endParaRPr lang="nl-NL"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22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 grpId="0"/>
      <p:bldP spid="6" grpId="0"/>
      <p:bldP spid="8"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50AA1-2ADE-2578-FB53-411FE262549A}"/>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C24E3A75-488E-C36E-1450-2351DEF803EB}"/>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BA7D9312-4C70-3327-A598-92820AE5E44C}"/>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12" name="Afbeelding 11" descr="Afbeelding met schermopname, Rechthoek&#10;&#10;Automatisch gegenereerde beschrijving">
            <a:extLst>
              <a:ext uri="{FF2B5EF4-FFF2-40B4-BE49-F238E27FC236}">
                <a16:creationId xmlns:a16="http://schemas.microsoft.com/office/drawing/2014/main" id="{B53DD29E-D380-1F73-5403-ADE29820BFCF}"/>
              </a:ext>
            </a:extLst>
          </p:cNvPr>
          <p:cNvPicPr>
            <a:picLocks noChangeAspect="1"/>
          </p:cNvPicPr>
          <p:nvPr/>
        </p:nvPicPr>
        <p:blipFill>
          <a:blip r:embed="rId2"/>
          <a:srcRect l="50158" b="51404"/>
          <a:stretch/>
        </p:blipFill>
        <p:spPr>
          <a:xfrm>
            <a:off x="0" y="1418560"/>
            <a:ext cx="3873888" cy="960857"/>
          </a:xfrm>
          <a:prstGeom prst="rect">
            <a:avLst/>
          </a:prstGeom>
        </p:spPr>
      </p:pic>
      <p:sp>
        <p:nvSpPr>
          <p:cNvPr id="13" name="Titel 1">
            <a:extLst>
              <a:ext uri="{FF2B5EF4-FFF2-40B4-BE49-F238E27FC236}">
                <a16:creationId xmlns:a16="http://schemas.microsoft.com/office/drawing/2014/main" id="{C34F7526-4FBA-C06D-8E69-3D79A8AEBD5B}"/>
              </a:ext>
            </a:extLst>
          </p:cNvPr>
          <p:cNvSpPr txBox="1">
            <a:spLocks/>
          </p:cNvSpPr>
          <p:nvPr/>
        </p:nvSpPr>
        <p:spPr>
          <a:xfrm>
            <a:off x="848139" y="1668379"/>
            <a:ext cx="4758577"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dirty="0">
                <a:solidFill>
                  <a:schemeClr val="bg1"/>
                </a:solidFill>
                <a:latin typeface="Arial" panose="020B0604020202020204" pitchFamily="34" charset="0"/>
                <a:cs typeface="Arial" panose="020B0604020202020204" pitchFamily="34" charset="0"/>
              </a:rPr>
              <a:t>Wat kun je zelf doen?</a:t>
            </a:r>
            <a:endParaRPr lang="nl-NL" sz="2000" b="0" dirty="0">
              <a:solidFill>
                <a:schemeClr val="bg1"/>
              </a:solidFill>
              <a:latin typeface="Arial" panose="020B0604020202020204" pitchFamily="34" charset="0"/>
              <a:cs typeface="Arial" panose="020B0604020202020204" pitchFamily="34" charset="0"/>
            </a:endParaRPr>
          </a:p>
        </p:txBody>
      </p:sp>
      <p:sp>
        <p:nvSpPr>
          <p:cNvPr id="9" name="Titel 1">
            <a:extLst>
              <a:ext uri="{FF2B5EF4-FFF2-40B4-BE49-F238E27FC236}">
                <a16:creationId xmlns:a16="http://schemas.microsoft.com/office/drawing/2014/main" id="{ED9FD67B-2975-5F91-108B-E6B0D6AFBAD9}"/>
              </a:ext>
            </a:extLst>
          </p:cNvPr>
          <p:cNvSpPr txBox="1">
            <a:spLocks/>
          </p:cNvSpPr>
          <p:nvPr/>
        </p:nvSpPr>
        <p:spPr>
          <a:xfrm>
            <a:off x="910961" y="2715815"/>
            <a:ext cx="5430572" cy="44225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Laat je goed voorlichten.</a:t>
            </a:r>
            <a:endParaRPr lang="nl-NL" b="0" dirty="0">
              <a:solidFill>
                <a:schemeClr val="tx1"/>
              </a:solidFill>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86AFB16D-C26C-96FC-064A-BDD946DB9AA4}"/>
              </a:ext>
            </a:extLst>
          </p:cNvPr>
          <p:cNvSpPr txBox="1">
            <a:spLocks/>
          </p:cNvSpPr>
          <p:nvPr/>
        </p:nvSpPr>
        <p:spPr>
          <a:xfrm>
            <a:off x="910961" y="3266148"/>
            <a:ext cx="5430572" cy="44225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Meld risico’s!</a:t>
            </a:r>
            <a:endParaRPr lang="nl-NL" b="0" dirty="0">
              <a:solidFill>
                <a:schemeClr val="tx1"/>
              </a:solidFill>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323885D0-A336-10E0-2279-6BE0308E5C90}"/>
              </a:ext>
            </a:extLst>
          </p:cNvPr>
          <p:cNvSpPr txBox="1">
            <a:spLocks/>
          </p:cNvSpPr>
          <p:nvPr/>
        </p:nvSpPr>
        <p:spPr>
          <a:xfrm>
            <a:off x="910961" y="3824948"/>
            <a:ext cx="5430572" cy="44225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Houd je aan het arbobeleid van je bedrijf.</a:t>
            </a:r>
            <a:endParaRPr lang="nl-NL" b="0" dirty="0">
              <a:solidFill>
                <a:schemeClr val="tx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66B3B6D1-C264-AB60-7701-33C2131C0764}"/>
              </a:ext>
            </a:extLst>
          </p:cNvPr>
          <p:cNvSpPr txBox="1">
            <a:spLocks/>
          </p:cNvSpPr>
          <p:nvPr/>
        </p:nvSpPr>
        <p:spPr>
          <a:xfrm>
            <a:off x="910961" y="4400681"/>
            <a:ext cx="5430572" cy="44225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Neem de juiste maatregelen.</a:t>
            </a:r>
            <a:endParaRPr lang="nl-NL" b="0" dirty="0">
              <a:solidFill>
                <a:schemeClr val="tx1"/>
              </a:solidFill>
              <a:latin typeface="Arial" panose="020B0604020202020204" pitchFamily="34" charset="0"/>
              <a:cs typeface="Arial" panose="020B0604020202020204" pitchFamily="34" charset="0"/>
            </a:endParaRPr>
          </a:p>
        </p:txBody>
      </p:sp>
      <p:sp>
        <p:nvSpPr>
          <p:cNvPr id="10" name="Titel 1">
            <a:extLst>
              <a:ext uri="{FF2B5EF4-FFF2-40B4-BE49-F238E27FC236}">
                <a16:creationId xmlns:a16="http://schemas.microsoft.com/office/drawing/2014/main" id="{2E242532-8913-1F38-4807-1BB9B61A4793}"/>
              </a:ext>
            </a:extLst>
          </p:cNvPr>
          <p:cNvSpPr txBox="1">
            <a:spLocks/>
          </p:cNvSpPr>
          <p:nvPr/>
        </p:nvSpPr>
        <p:spPr>
          <a:xfrm>
            <a:off x="910961" y="4951014"/>
            <a:ext cx="5430572" cy="44225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Bij twijfel: vraag het!</a:t>
            </a:r>
            <a:endParaRPr lang="nl-NL"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7736-155C-7CEE-F470-3AEF91EC0EC9}"/>
            </a:ext>
          </a:extLst>
        </p:cNvPr>
        <p:cNvGrpSpPr/>
        <p:nvPr/>
      </p:nvGrpSpPr>
      <p:grpSpPr>
        <a:xfrm>
          <a:off x="0" y="0"/>
          <a:ext cx="0" cy="0"/>
          <a:chOff x="0" y="0"/>
          <a:chExt cx="0" cy="0"/>
        </a:xfrm>
      </p:grpSpPr>
      <p:pic>
        <p:nvPicPr>
          <p:cNvPr id="9" name="Afbeelding 8" descr="Afbeelding met zwart-wit&#10;&#10;Beschrijving automatisch gegenereerd met lage betrouwbaarheid">
            <a:extLst>
              <a:ext uri="{FF2B5EF4-FFF2-40B4-BE49-F238E27FC236}">
                <a16:creationId xmlns:a16="http://schemas.microsoft.com/office/drawing/2014/main" id="{6209F36E-6C43-5E4F-7C6A-1857F3CF3B02}"/>
              </a:ext>
            </a:extLst>
          </p:cNvPr>
          <p:cNvPicPr>
            <a:picLocks noChangeAspect="1"/>
          </p:cNvPicPr>
          <p:nvPr/>
        </p:nvPicPr>
        <p:blipFill>
          <a:blip r:embed="rId2"/>
          <a:srcRect t="2320" b="8431"/>
          <a:stretch/>
        </p:blipFill>
        <p:spPr>
          <a:xfrm>
            <a:off x="838200" y="1138990"/>
            <a:ext cx="10505661" cy="4990878"/>
          </a:xfrm>
          <a:prstGeom prst="rect">
            <a:avLst/>
          </a:prstGeom>
        </p:spPr>
      </p:pic>
      <p:sp>
        <p:nvSpPr>
          <p:cNvPr id="6" name="Ondertitel 2">
            <a:extLst>
              <a:ext uri="{FF2B5EF4-FFF2-40B4-BE49-F238E27FC236}">
                <a16:creationId xmlns:a16="http://schemas.microsoft.com/office/drawing/2014/main" id="{0E5BB89C-0580-5871-D2F8-B4C56456CEF8}"/>
              </a:ext>
            </a:extLst>
          </p:cNvPr>
          <p:cNvSpPr txBox="1">
            <a:spLocks/>
          </p:cNvSpPr>
          <p:nvPr/>
        </p:nvSpPr>
        <p:spPr>
          <a:xfrm>
            <a:off x="848139" y="6456947"/>
            <a:ext cx="8159503" cy="288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info@5xbeter.nl</a:t>
            </a:r>
            <a:r>
              <a:rPr lang="nl-NL" b="1" dirty="0">
                <a:solidFill>
                  <a:schemeClr val="bg1"/>
                </a:solidFill>
                <a:latin typeface="Arial" panose="020B0604020202020204" pitchFamily="34" charset="0"/>
                <a:cs typeface="Arial" panose="020B0604020202020204" pitchFamily="34" charset="0"/>
              </a:rPr>
              <a:t>   |   </a:t>
            </a:r>
            <a:r>
              <a:rPr lang="nl-NL"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www.5xbeter.nl</a:t>
            </a:r>
            <a:endParaRPr lang="nl-NL" b="1" dirty="0">
              <a:solidFill>
                <a:schemeClr val="bg1"/>
              </a:solidFill>
              <a:latin typeface="Arial" panose="020B0604020202020204" pitchFamily="34" charset="0"/>
              <a:cs typeface="Arial" panose="020B0604020202020204" pitchFamily="34" charset="0"/>
            </a:endParaRPr>
          </a:p>
          <a:p>
            <a:pPr marL="0" indent="0">
              <a:buNone/>
            </a:pPr>
            <a:endParaRPr lang="nl-NL" b="1" dirty="0">
              <a:solidFill>
                <a:schemeClr val="bg1"/>
              </a:solidFill>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7BD2D58D-27DB-9BAF-8F64-D00FA1A3187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3" name="Afbeelding 2" descr="Afbeelding met schermopname, Rechthoek&#10;&#10;Automatisch gegenereerde beschrijving">
            <a:extLst>
              <a:ext uri="{FF2B5EF4-FFF2-40B4-BE49-F238E27FC236}">
                <a16:creationId xmlns:a16="http://schemas.microsoft.com/office/drawing/2014/main" id="{4FC31023-30A4-C5F0-C4CA-7B575F85BC47}"/>
              </a:ext>
            </a:extLst>
          </p:cNvPr>
          <p:cNvPicPr>
            <a:picLocks noChangeAspect="1"/>
          </p:cNvPicPr>
          <p:nvPr/>
        </p:nvPicPr>
        <p:blipFill>
          <a:blip r:embed="rId5"/>
          <a:srcRect l="54022" b="51404"/>
          <a:stretch/>
        </p:blipFill>
        <p:spPr>
          <a:xfrm>
            <a:off x="0" y="1400379"/>
            <a:ext cx="3573640" cy="960857"/>
          </a:xfrm>
          <a:prstGeom prst="rect">
            <a:avLst/>
          </a:prstGeom>
        </p:spPr>
      </p:pic>
      <p:sp>
        <p:nvSpPr>
          <p:cNvPr id="4" name="Titel 1">
            <a:extLst>
              <a:ext uri="{FF2B5EF4-FFF2-40B4-BE49-F238E27FC236}">
                <a16:creationId xmlns:a16="http://schemas.microsoft.com/office/drawing/2014/main" id="{B85874DE-444D-FE16-F32D-67262585BD22}"/>
              </a:ext>
            </a:extLst>
          </p:cNvPr>
          <p:cNvSpPr txBox="1">
            <a:spLocks/>
          </p:cNvSpPr>
          <p:nvPr/>
        </p:nvSpPr>
        <p:spPr>
          <a:xfrm>
            <a:off x="843169" y="1555380"/>
            <a:ext cx="6949109" cy="64970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sz="4000" dirty="0">
                <a:solidFill>
                  <a:schemeClr val="bg1"/>
                </a:solidFill>
                <a:latin typeface="Arial" panose="020B0604020202020204" pitchFamily="34" charset="0"/>
                <a:cs typeface="Arial" panose="020B0604020202020204" pitchFamily="34" charset="0"/>
              </a:rPr>
              <a:t>Vragen?</a:t>
            </a:r>
            <a:endParaRPr lang="nl-NL" sz="40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341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6E6DB-BFFE-EF5E-6A21-4BD6167618F5}"/>
            </a:ext>
          </a:extLst>
        </p:cNvPr>
        <p:cNvGrpSpPr/>
        <p:nvPr/>
      </p:nvGrpSpPr>
      <p:grpSpPr>
        <a:xfrm>
          <a:off x="0" y="0"/>
          <a:ext cx="0" cy="0"/>
          <a:chOff x="0" y="0"/>
          <a:chExt cx="0" cy="0"/>
        </a:xfrm>
      </p:grpSpPr>
      <p:sp>
        <p:nvSpPr>
          <p:cNvPr id="6" name="Ondertitel 2">
            <a:extLst>
              <a:ext uri="{FF2B5EF4-FFF2-40B4-BE49-F238E27FC236}">
                <a16:creationId xmlns:a16="http://schemas.microsoft.com/office/drawing/2014/main" id="{82A39C81-B8B4-4FD9-8E88-C892411A55FA}"/>
              </a:ext>
            </a:extLst>
          </p:cNvPr>
          <p:cNvSpPr txBox="1">
            <a:spLocks/>
          </p:cNvSpPr>
          <p:nvPr/>
        </p:nvSpPr>
        <p:spPr>
          <a:xfrm>
            <a:off x="848139" y="6456947"/>
            <a:ext cx="8159503" cy="288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info@5xbeter.nl</a:t>
            </a:r>
            <a:r>
              <a:rPr lang="nl-NL" b="1" dirty="0">
                <a:solidFill>
                  <a:schemeClr val="bg1"/>
                </a:solidFill>
                <a:latin typeface="Arial" panose="020B0604020202020204" pitchFamily="34" charset="0"/>
                <a:cs typeface="Arial" panose="020B0604020202020204" pitchFamily="34" charset="0"/>
              </a:rPr>
              <a:t>   |   </a:t>
            </a:r>
            <a:r>
              <a:rPr lang="nl-NL"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www.5xbeter.nl</a:t>
            </a:r>
            <a:endParaRPr lang="nl-NL" b="1" dirty="0">
              <a:solidFill>
                <a:schemeClr val="bg1"/>
              </a:solidFill>
              <a:latin typeface="Arial" panose="020B0604020202020204" pitchFamily="34" charset="0"/>
              <a:cs typeface="Arial" panose="020B0604020202020204" pitchFamily="34" charset="0"/>
            </a:endParaRPr>
          </a:p>
          <a:p>
            <a:pPr marL="0" indent="0">
              <a:buNone/>
            </a:pPr>
            <a:endParaRPr lang="nl-NL" b="1" dirty="0">
              <a:solidFill>
                <a:schemeClr val="bg1"/>
              </a:solidFill>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27A67ADB-F25A-4D80-AB74-8612478F66EC}"/>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3" name="Afbeelding 2" descr="Afbeelding met schermopname, Rechthoek&#10;&#10;Automatisch gegenereerde beschrijving">
            <a:extLst>
              <a:ext uri="{FF2B5EF4-FFF2-40B4-BE49-F238E27FC236}">
                <a16:creationId xmlns:a16="http://schemas.microsoft.com/office/drawing/2014/main" id="{608DAE63-D948-C359-EA9F-10BF16160DDB}"/>
              </a:ext>
            </a:extLst>
          </p:cNvPr>
          <p:cNvPicPr>
            <a:picLocks noChangeAspect="1"/>
          </p:cNvPicPr>
          <p:nvPr/>
        </p:nvPicPr>
        <p:blipFill>
          <a:blip r:embed="rId4"/>
          <a:srcRect l="39742" b="51404"/>
          <a:stretch/>
        </p:blipFill>
        <p:spPr>
          <a:xfrm>
            <a:off x="0" y="1400379"/>
            <a:ext cx="4683484" cy="960857"/>
          </a:xfrm>
          <a:prstGeom prst="rect">
            <a:avLst/>
          </a:prstGeom>
        </p:spPr>
      </p:pic>
      <p:sp>
        <p:nvSpPr>
          <p:cNvPr id="4" name="Titel 1">
            <a:extLst>
              <a:ext uri="{FF2B5EF4-FFF2-40B4-BE49-F238E27FC236}">
                <a16:creationId xmlns:a16="http://schemas.microsoft.com/office/drawing/2014/main" id="{A8D58156-E9ED-0C3B-CF95-3179305E1409}"/>
              </a:ext>
            </a:extLst>
          </p:cNvPr>
          <p:cNvSpPr txBox="1">
            <a:spLocks/>
          </p:cNvSpPr>
          <p:nvPr/>
        </p:nvSpPr>
        <p:spPr>
          <a:xfrm>
            <a:off x="843169" y="1555380"/>
            <a:ext cx="6949109" cy="64970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sz="4000" dirty="0">
                <a:solidFill>
                  <a:schemeClr val="bg1"/>
                </a:solidFill>
                <a:latin typeface="Arial" panose="020B0604020202020204" pitchFamily="34" charset="0"/>
                <a:cs typeface="Arial" panose="020B0604020202020204" pitchFamily="34" charset="0"/>
              </a:rPr>
              <a:t>Hulp nodig?</a:t>
            </a:r>
            <a:endParaRPr lang="nl-NL" sz="4000" b="0" dirty="0">
              <a:solidFill>
                <a:schemeClr val="bg1"/>
              </a:solidFill>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0A38D03F-79AE-F8D5-5456-7A397A4FBEB1}"/>
              </a:ext>
            </a:extLst>
          </p:cNvPr>
          <p:cNvSpPr txBox="1">
            <a:spLocks/>
          </p:cNvSpPr>
          <p:nvPr/>
        </p:nvSpPr>
        <p:spPr>
          <a:xfrm>
            <a:off x="848139" y="2667002"/>
            <a:ext cx="10434762"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defTabSz="360000">
              <a:buClr>
                <a:srgbClr val="E30613"/>
              </a:buClr>
            </a:pPr>
            <a:r>
              <a:rPr lang="nl-NL" sz="2000" b="0" dirty="0">
                <a:solidFill>
                  <a:schemeClr val="tx1"/>
                </a:solidFill>
                <a:latin typeface="Arial" panose="020B0604020202020204" pitchFamily="34" charset="0"/>
                <a:cs typeface="Arial" panose="020B0604020202020204" pitchFamily="34" charset="0"/>
              </a:rPr>
              <a:t>Bespreek het met je leidinggevende of neem contact op met de preventiemedewerker.</a:t>
            </a:r>
            <a:endParaRPr lang="nl-NL" sz="2000" dirty="0">
              <a:solidFill>
                <a:schemeClr val="tx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B0ED5A92-3D4D-6D11-2349-EC7B091C895D}"/>
              </a:ext>
            </a:extLst>
          </p:cNvPr>
          <p:cNvSpPr txBox="1">
            <a:spLocks/>
          </p:cNvSpPr>
          <p:nvPr/>
        </p:nvSpPr>
        <p:spPr>
          <a:xfrm>
            <a:off x="848138" y="3486115"/>
            <a:ext cx="10053099" cy="154706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defTabSz="360000">
              <a:lnSpc>
                <a:spcPct val="150000"/>
              </a:lnSpc>
              <a:buClr>
                <a:srgbClr val="E30613"/>
              </a:buClr>
            </a:pPr>
            <a:r>
              <a:rPr lang="nl-NL" sz="2000" b="0" dirty="0">
                <a:solidFill>
                  <a:schemeClr val="tx1"/>
                </a:solidFill>
                <a:latin typeface="Arial" panose="020B0604020202020204" pitchFamily="34" charset="0"/>
                <a:cs typeface="Arial" panose="020B0604020202020204" pitchFamily="34" charset="0"/>
              </a:rPr>
              <a:t>Raadpleeg een Verbetercoach van 5xbeter: </a:t>
            </a:r>
            <a:r>
              <a:rPr lang="nl-NL" sz="20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www.5xbeter.nl</a:t>
            </a:r>
            <a:endParaRPr lang="nl-NL" sz="2000" u="sng" dirty="0">
              <a:solidFill>
                <a:schemeClr val="tx1"/>
              </a:solidFill>
              <a:latin typeface="Arial" panose="020B0604020202020204" pitchFamily="34" charset="0"/>
              <a:cs typeface="Arial" panose="020B0604020202020204" pitchFamily="34" charset="0"/>
            </a:endParaRPr>
          </a:p>
          <a:p>
            <a:pPr defTabSz="360000">
              <a:lnSpc>
                <a:spcPct val="150000"/>
              </a:lnSpc>
              <a:buClr>
                <a:srgbClr val="E30613"/>
              </a:buClr>
            </a:pPr>
            <a:r>
              <a:rPr lang="nl-NL" sz="2000" b="0" dirty="0">
                <a:solidFill>
                  <a:schemeClr val="tx1"/>
                </a:solidFill>
                <a:latin typeface="Arial" panose="020B0604020202020204" pitchFamily="34" charset="0"/>
                <a:cs typeface="Arial" panose="020B0604020202020204" pitchFamily="34" charset="0"/>
              </a:rPr>
              <a:t>Of bel de </a:t>
            </a:r>
            <a:r>
              <a:rPr lang="nl-NL" sz="2000" dirty="0">
                <a:solidFill>
                  <a:srgbClr val="E30613"/>
                </a:solidFill>
                <a:latin typeface="Arial" panose="020B0604020202020204" pitchFamily="34" charset="0"/>
                <a:cs typeface="Arial" panose="020B0604020202020204" pitchFamily="34" charset="0"/>
              </a:rPr>
              <a:t>GRATIS</a:t>
            </a:r>
            <a:r>
              <a:rPr lang="nl-NL" sz="2000" dirty="0">
                <a:solidFill>
                  <a:schemeClr val="tx1"/>
                </a:solidFill>
                <a:latin typeface="Arial" panose="020B0604020202020204" pitchFamily="34" charset="0"/>
                <a:cs typeface="Arial" panose="020B0604020202020204" pitchFamily="34" charset="0"/>
              </a:rPr>
              <a:t> Verbeterlijn: 0800 – 55 55 005</a:t>
            </a:r>
            <a:endParaRPr lang="nl-NL"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42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630CB60D-3D78-0B7E-5C38-54869D7562C9}"/>
              </a:ext>
            </a:extLst>
          </p:cNvPr>
          <p:cNvPicPr>
            <a:picLocks noChangeAspect="1"/>
          </p:cNvPicPr>
          <p:nvPr/>
        </p:nvPicPr>
        <p:blipFill>
          <a:blip r:embed="rId2"/>
          <a:srcRect l="11611" r="11611"/>
          <a:stretch/>
        </p:blipFill>
        <p:spPr>
          <a:xfrm>
            <a:off x="6803666" y="1767735"/>
            <a:ext cx="4540193" cy="3943253"/>
          </a:xfrm>
          <a:prstGeom prst="rect">
            <a:avLst/>
          </a:prstGeom>
        </p:spPr>
      </p:pic>
      <p:pic>
        <p:nvPicPr>
          <p:cNvPr id="5" name="Afbeelding 4" descr="Afbeelding met schermopname, Rechthoek&#10;&#10;Automatisch gegenereerde beschrijving">
            <a:extLst>
              <a:ext uri="{FF2B5EF4-FFF2-40B4-BE49-F238E27FC236}">
                <a16:creationId xmlns:a16="http://schemas.microsoft.com/office/drawing/2014/main" id="{98208728-03D3-BDB9-B17C-77F739714D49}"/>
              </a:ext>
            </a:extLst>
          </p:cNvPr>
          <p:cNvPicPr>
            <a:picLocks noChangeAspect="1"/>
          </p:cNvPicPr>
          <p:nvPr/>
        </p:nvPicPr>
        <p:blipFill>
          <a:blip r:embed="rId3"/>
          <a:srcRect l="25823" r="-1" b="51404"/>
          <a:stretch/>
        </p:blipFill>
        <p:spPr>
          <a:xfrm>
            <a:off x="0" y="1444623"/>
            <a:ext cx="5765414" cy="960857"/>
          </a:xfrm>
          <a:prstGeom prst="rect">
            <a:avLst/>
          </a:prstGeom>
        </p:spPr>
      </p:pic>
      <p:sp>
        <p:nvSpPr>
          <p:cNvPr id="2" name="Titel 1">
            <a:extLst>
              <a:ext uri="{FF2B5EF4-FFF2-40B4-BE49-F238E27FC236}">
                <a16:creationId xmlns:a16="http://schemas.microsoft.com/office/drawing/2014/main" id="{0354211E-D0BB-DA43-90EC-ADA3CF04A14B}"/>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Wanneer is er sprake van valgevaar?</a:t>
            </a:r>
            <a:endParaRPr lang="nl-NL"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6D83F33D-4636-13C8-D549-A256858C255C}"/>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0C6B79CA-06D8-F486-ED01-3CD3B79C328F}"/>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04E28E98-8F2D-645E-28AB-477EB31C56C7}"/>
              </a:ext>
            </a:extLst>
          </p:cNvPr>
          <p:cNvSpPr txBox="1">
            <a:spLocks/>
          </p:cNvSpPr>
          <p:nvPr/>
        </p:nvSpPr>
        <p:spPr>
          <a:xfrm>
            <a:off x="848139" y="2578640"/>
            <a:ext cx="4758577" cy="51334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buClr>
                <a:srgbClr val="E30613"/>
              </a:buClr>
            </a:pPr>
            <a:r>
              <a:rPr lang="nl-NL" sz="2000" dirty="0">
                <a:solidFill>
                  <a:schemeClr val="tx1"/>
                </a:solidFill>
                <a:latin typeface="Arial" panose="020B0604020202020204" pitchFamily="34" charset="0"/>
                <a:cs typeface="Arial" panose="020B0604020202020204" pitchFamily="34" charset="0"/>
              </a:rPr>
              <a:t>Er is sprake van valgevaar bij:</a:t>
            </a:r>
          </a:p>
        </p:txBody>
      </p:sp>
      <p:sp>
        <p:nvSpPr>
          <p:cNvPr id="7" name="Titel 1">
            <a:extLst>
              <a:ext uri="{FF2B5EF4-FFF2-40B4-BE49-F238E27FC236}">
                <a16:creationId xmlns:a16="http://schemas.microsoft.com/office/drawing/2014/main" id="{F31896CB-0AD2-E316-1E4E-31F9A11D62DC}"/>
              </a:ext>
            </a:extLst>
          </p:cNvPr>
          <p:cNvSpPr txBox="1">
            <a:spLocks/>
          </p:cNvSpPr>
          <p:nvPr/>
        </p:nvSpPr>
        <p:spPr>
          <a:xfrm>
            <a:off x="848139" y="3092137"/>
            <a:ext cx="5520577" cy="51334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Een stahoogte van meer dan 2,5 meter</a:t>
            </a:r>
          </a:p>
        </p:txBody>
      </p:sp>
      <p:sp>
        <p:nvSpPr>
          <p:cNvPr id="8" name="Titel 1">
            <a:extLst>
              <a:ext uri="{FF2B5EF4-FFF2-40B4-BE49-F238E27FC236}">
                <a16:creationId xmlns:a16="http://schemas.microsoft.com/office/drawing/2014/main" id="{35A1C747-42BC-5987-88E4-417EA0055C7A}"/>
              </a:ext>
            </a:extLst>
          </p:cNvPr>
          <p:cNvSpPr txBox="1">
            <a:spLocks/>
          </p:cNvSpPr>
          <p:nvPr/>
        </p:nvSpPr>
        <p:spPr>
          <a:xfrm>
            <a:off x="848140" y="3739363"/>
            <a:ext cx="5699244" cy="214923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171450" indent="-171450" algn="l">
              <a:lnSpc>
                <a:spcPct val="100000"/>
              </a:lnSpc>
              <a:buClr>
                <a:srgbClr val="E30613"/>
              </a:buClr>
              <a:buFont typeface="Arial" panose="020B0604020202020204" pitchFamily="34" charset="0"/>
              <a:buChar char="•"/>
              <a:defRPr/>
            </a:pPr>
            <a:r>
              <a:rPr lang="nl-NL" sz="2000" b="0" dirty="0">
                <a:solidFill>
                  <a:schemeClr val="tx1"/>
                </a:solidFill>
                <a:latin typeface="Arial" panose="020B0604020202020204" pitchFamily="34" charset="0"/>
                <a:cs typeface="Arial" panose="020B0604020202020204" pitchFamily="34" charset="0"/>
              </a:rPr>
              <a:t>Aanwezigheid van risico-verhogende    omstandigheden:</a:t>
            </a:r>
          </a:p>
          <a:p>
            <a:pPr marL="628650" lvl="1" indent="-171450">
              <a:buClr>
                <a:srgbClr val="E30613"/>
              </a:buClr>
              <a:buFont typeface="Arial" panose="020B0604020202020204" pitchFamily="34" charset="0"/>
              <a:buChar char="•"/>
              <a:defRPr/>
            </a:pPr>
            <a:r>
              <a:rPr lang="nl-NL" sz="2000" b="0" dirty="0">
                <a:solidFill>
                  <a:schemeClr val="tx1"/>
                </a:solidFill>
                <a:latin typeface="Arial" panose="020B0604020202020204" pitchFamily="34" charset="0"/>
                <a:cs typeface="Arial" panose="020B0604020202020204" pitchFamily="34" charset="0"/>
              </a:rPr>
              <a:t> obstakels - uitstekende delen</a:t>
            </a:r>
          </a:p>
          <a:p>
            <a:pPr marL="628650" lvl="1" indent="-171450">
              <a:buClr>
                <a:srgbClr val="E30613"/>
              </a:buClr>
              <a:buFont typeface="Arial" panose="020B0604020202020204" pitchFamily="34" charset="0"/>
              <a:buChar char="•"/>
              <a:defRPr/>
            </a:pPr>
            <a:r>
              <a:rPr lang="nl-NL" sz="2000" b="0" dirty="0">
                <a:solidFill>
                  <a:schemeClr val="tx1"/>
                </a:solidFill>
                <a:latin typeface="Arial" panose="020B0604020202020204" pitchFamily="34" charset="0"/>
                <a:cs typeface="Arial" panose="020B0604020202020204" pitchFamily="34" charset="0"/>
              </a:rPr>
              <a:t> werken nabij water</a:t>
            </a:r>
          </a:p>
          <a:p>
            <a:pPr marL="628650" lvl="1" indent="-171450">
              <a:buClr>
                <a:srgbClr val="E30613"/>
              </a:buClr>
              <a:buFont typeface="Arial" panose="020B0604020202020204" pitchFamily="34" charset="0"/>
              <a:buChar char="•"/>
              <a:defRPr/>
            </a:pPr>
            <a:r>
              <a:rPr lang="nl-NL" sz="2000" dirty="0">
                <a:latin typeface="Arial" panose="020B0604020202020204" pitchFamily="34" charset="0"/>
                <a:cs typeface="Arial" panose="020B0604020202020204" pitchFamily="34" charset="0"/>
              </a:rPr>
              <a:t> openingen in vloeren</a:t>
            </a:r>
            <a:endParaRPr lang="nl-NL"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05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171ED-D667-5D8C-A52E-3E7883AA65B3}"/>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0A0D5171-36F7-E5F1-BC89-F93C0C61D6F1}"/>
              </a:ext>
            </a:extLst>
          </p:cNvPr>
          <p:cNvPicPr>
            <a:picLocks noChangeAspect="1"/>
          </p:cNvPicPr>
          <p:nvPr/>
        </p:nvPicPr>
        <p:blipFill>
          <a:blip r:embed="rId3"/>
          <a:srcRect l="25823" r="-1" b="51404"/>
          <a:stretch/>
        </p:blipFill>
        <p:spPr>
          <a:xfrm>
            <a:off x="0" y="1444623"/>
            <a:ext cx="5765414" cy="960857"/>
          </a:xfrm>
          <a:prstGeom prst="rect">
            <a:avLst/>
          </a:prstGeom>
        </p:spPr>
      </p:pic>
      <p:sp>
        <p:nvSpPr>
          <p:cNvPr id="2" name="Titel 1">
            <a:extLst>
              <a:ext uri="{FF2B5EF4-FFF2-40B4-BE49-F238E27FC236}">
                <a16:creationId xmlns:a16="http://schemas.microsoft.com/office/drawing/2014/main" id="{7F8C8A7E-2D07-B04F-BDFE-4C1C362A6FE3}"/>
              </a:ext>
            </a:extLst>
          </p:cNvPr>
          <p:cNvSpPr>
            <a:spLocks noGrp="1"/>
          </p:cNvSpPr>
          <p:nvPr>
            <p:ph type="ctrTitle"/>
          </p:nvPr>
        </p:nvSpPr>
        <p:spPr>
          <a:xfrm>
            <a:off x="848139" y="1591244"/>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Welke werkzaamheden worden hier op hoogte uitgevoerd?</a:t>
            </a:r>
            <a:endParaRPr lang="nl-NL"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3D466B30-0D24-A0D7-61A2-E462A9ECBBCD}"/>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CCA528A-1800-B342-EC7F-685CD38127D4}"/>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D1AC446F-E0C7-FF8C-F377-6D91E8CC3EBD}"/>
              </a:ext>
            </a:extLst>
          </p:cNvPr>
          <p:cNvSpPr txBox="1">
            <a:spLocks/>
          </p:cNvSpPr>
          <p:nvPr/>
        </p:nvSpPr>
        <p:spPr>
          <a:xfrm>
            <a:off x="848139" y="2578640"/>
            <a:ext cx="10500691" cy="355766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buClr>
                <a:srgbClr val="E30613"/>
              </a:buClr>
            </a:pPr>
            <a:r>
              <a:rPr lang="nl-NL" sz="2000" b="0" dirty="0">
                <a:solidFill>
                  <a:schemeClr val="tx1"/>
                </a:solidFill>
                <a:latin typeface="Arial" panose="020B0604020202020204" pitchFamily="34" charset="0"/>
                <a:cs typeface="Arial" panose="020B0604020202020204" pitchFamily="34" charset="0"/>
              </a:rPr>
              <a:t>Tekst:</a:t>
            </a:r>
          </a:p>
        </p:txBody>
      </p:sp>
    </p:spTree>
    <p:extLst>
      <p:ext uri="{BB962C8B-B14F-4D97-AF65-F5344CB8AC3E}">
        <p14:creationId xmlns:p14="http://schemas.microsoft.com/office/powerpoint/2010/main" val="30602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7564-1F85-0917-9DC9-1E1B9497088C}"/>
            </a:ext>
          </a:extLst>
        </p:cNvPr>
        <p:cNvGrpSpPr/>
        <p:nvPr/>
      </p:nvGrpSpPr>
      <p:grpSpPr>
        <a:xfrm>
          <a:off x="0" y="0"/>
          <a:ext cx="0" cy="0"/>
          <a:chOff x="0" y="0"/>
          <a:chExt cx="0" cy="0"/>
        </a:xfrm>
      </p:grpSpPr>
      <p:pic>
        <p:nvPicPr>
          <p:cNvPr id="19" name="Afbeelding 18">
            <a:extLst>
              <a:ext uri="{FF2B5EF4-FFF2-40B4-BE49-F238E27FC236}">
                <a16:creationId xmlns:a16="http://schemas.microsoft.com/office/drawing/2014/main" id="{B6A803C0-2FCB-06A0-2C48-0B59ECBBCA4A}"/>
              </a:ext>
            </a:extLst>
          </p:cNvPr>
          <p:cNvPicPr>
            <a:picLocks noChangeAspect="1"/>
          </p:cNvPicPr>
          <p:nvPr/>
        </p:nvPicPr>
        <p:blipFill>
          <a:blip r:embed="rId3"/>
          <a:srcRect l="11004" r="11004"/>
          <a:stretch/>
        </p:blipFill>
        <p:spPr>
          <a:xfrm>
            <a:off x="6803664" y="1801139"/>
            <a:ext cx="4540195" cy="3881875"/>
          </a:xfrm>
          <a:prstGeom prst="rect">
            <a:avLst/>
          </a:prstGeom>
        </p:spPr>
      </p:pic>
      <p:sp>
        <p:nvSpPr>
          <p:cNvPr id="3" name="Ondertitel 2">
            <a:extLst>
              <a:ext uri="{FF2B5EF4-FFF2-40B4-BE49-F238E27FC236}">
                <a16:creationId xmlns:a16="http://schemas.microsoft.com/office/drawing/2014/main" id="{9245CB90-8EB5-4718-F7F1-A5EFB2ED3900}"/>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12ADB1FA-9361-AB94-3A92-9B3BCCFBB1F9}"/>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9" name="Afbeelding 8" descr="Afbeelding met schermopname, Rechthoek&#10;&#10;Automatisch gegenereerde beschrijving">
            <a:extLst>
              <a:ext uri="{FF2B5EF4-FFF2-40B4-BE49-F238E27FC236}">
                <a16:creationId xmlns:a16="http://schemas.microsoft.com/office/drawing/2014/main" id="{71CC26E8-81EB-7E52-E7A6-CF55F1A1602A}"/>
              </a:ext>
            </a:extLst>
          </p:cNvPr>
          <p:cNvPicPr>
            <a:picLocks noChangeAspect="1"/>
          </p:cNvPicPr>
          <p:nvPr/>
        </p:nvPicPr>
        <p:blipFill>
          <a:blip r:embed="rId4"/>
          <a:srcRect l="71457" b="51404"/>
          <a:stretch/>
        </p:blipFill>
        <p:spPr>
          <a:xfrm>
            <a:off x="0" y="1444623"/>
            <a:ext cx="2218486" cy="960857"/>
          </a:xfrm>
          <a:prstGeom prst="rect">
            <a:avLst/>
          </a:prstGeom>
        </p:spPr>
      </p:pic>
      <p:sp>
        <p:nvSpPr>
          <p:cNvPr id="10" name="Titel 1">
            <a:extLst>
              <a:ext uri="{FF2B5EF4-FFF2-40B4-BE49-F238E27FC236}">
                <a16:creationId xmlns:a16="http://schemas.microsoft.com/office/drawing/2014/main" id="{F9E279B4-1A05-AB62-313D-B7A9474E9208}"/>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Inhoud</a:t>
            </a:r>
            <a:endParaRPr lang="nl-NL" sz="2000" b="0" dirty="0">
              <a:solidFill>
                <a:schemeClr val="bg1"/>
              </a:solidFill>
              <a:latin typeface="Arial" panose="020B0604020202020204" pitchFamily="34" charset="0"/>
              <a:cs typeface="Arial" panose="020B0604020202020204" pitchFamily="34" charset="0"/>
            </a:endParaRPr>
          </a:p>
        </p:txBody>
      </p:sp>
      <p:sp>
        <p:nvSpPr>
          <p:cNvPr id="11" name="Titel 1">
            <a:extLst>
              <a:ext uri="{FF2B5EF4-FFF2-40B4-BE49-F238E27FC236}">
                <a16:creationId xmlns:a16="http://schemas.microsoft.com/office/drawing/2014/main" id="{3308A2E7-BE89-D9A4-1D9C-F3016F5317B4}"/>
              </a:ext>
            </a:extLst>
          </p:cNvPr>
          <p:cNvSpPr txBox="1">
            <a:spLocks/>
          </p:cNvSpPr>
          <p:nvPr/>
        </p:nvSpPr>
        <p:spPr>
          <a:xfrm>
            <a:off x="848139" y="2578640"/>
            <a:ext cx="4758577" cy="51334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Wat is werken op hoogte?</a:t>
            </a:r>
          </a:p>
        </p:txBody>
      </p:sp>
      <p:sp>
        <p:nvSpPr>
          <p:cNvPr id="14" name="Titel 1">
            <a:extLst>
              <a:ext uri="{FF2B5EF4-FFF2-40B4-BE49-F238E27FC236}">
                <a16:creationId xmlns:a16="http://schemas.microsoft.com/office/drawing/2014/main" id="{51C096B6-76CB-39AA-3544-D62BC44D95BC}"/>
              </a:ext>
            </a:extLst>
          </p:cNvPr>
          <p:cNvSpPr txBox="1">
            <a:spLocks/>
          </p:cNvSpPr>
          <p:nvPr/>
        </p:nvSpPr>
        <p:spPr>
          <a:xfrm>
            <a:off x="848139" y="3126098"/>
            <a:ext cx="5520577" cy="51334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Wat zijn de risico’s?</a:t>
            </a:r>
          </a:p>
        </p:txBody>
      </p:sp>
      <p:sp>
        <p:nvSpPr>
          <p:cNvPr id="15" name="Titel 1">
            <a:extLst>
              <a:ext uri="{FF2B5EF4-FFF2-40B4-BE49-F238E27FC236}">
                <a16:creationId xmlns:a16="http://schemas.microsoft.com/office/drawing/2014/main" id="{F90F0A78-20C1-C31E-21EC-A3653A473472}"/>
              </a:ext>
            </a:extLst>
          </p:cNvPr>
          <p:cNvSpPr txBox="1">
            <a:spLocks/>
          </p:cNvSpPr>
          <p:nvPr/>
        </p:nvSpPr>
        <p:spPr>
          <a:xfrm>
            <a:off x="848140" y="3654560"/>
            <a:ext cx="5699244" cy="68073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Wat zijn de regels?</a:t>
            </a:r>
          </a:p>
        </p:txBody>
      </p:sp>
      <p:sp>
        <p:nvSpPr>
          <p:cNvPr id="16" name="Titel 1">
            <a:extLst>
              <a:ext uri="{FF2B5EF4-FFF2-40B4-BE49-F238E27FC236}">
                <a16:creationId xmlns:a16="http://schemas.microsoft.com/office/drawing/2014/main" id="{91970EDB-6F90-BC7A-888B-90A8E62A27E6}"/>
              </a:ext>
            </a:extLst>
          </p:cNvPr>
          <p:cNvSpPr txBox="1">
            <a:spLocks/>
          </p:cNvSpPr>
          <p:nvPr/>
        </p:nvSpPr>
        <p:spPr>
          <a:xfrm>
            <a:off x="848139" y="4227308"/>
            <a:ext cx="5520577" cy="51334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Wat kun je zelf doen?</a:t>
            </a:r>
          </a:p>
        </p:txBody>
      </p:sp>
    </p:spTree>
    <p:extLst>
      <p:ext uri="{BB962C8B-B14F-4D97-AF65-F5344CB8AC3E}">
        <p14:creationId xmlns:p14="http://schemas.microsoft.com/office/powerpoint/2010/main" val="238986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1EF12-0725-C4F1-858F-0777EFFE151C}"/>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783AD6C3-BF9B-566F-B863-3EA507E33432}"/>
              </a:ext>
            </a:extLst>
          </p:cNvPr>
          <p:cNvPicPr>
            <a:picLocks noChangeAspect="1"/>
          </p:cNvPicPr>
          <p:nvPr/>
        </p:nvPicPr>
        <p:blipFill>
          <a:blip r:embed="rId2"/>
          <a:srcRect l="11518" r="11518"/>
          <a:stretch/>
        </p:blipFill>
        <p:spPr>
          <a:xfrm>
            <a:off x="6803665" y="1777211"/>
            <a:ext cx="4540193" cy="3933777"/>
          </a:xfrm>
          <a:prstGeom prst="rect">
            <a:avLst/>
          </a:prstGeom>
        </p:spPr>
      </p:pic>
      <p:pic>
        <p:nvPicPr>
          <p:cNvPr id="5" name="Afbeelding 4" descr="Afbeelding met schermopname, Rechthoek&#10;&#10;Automatisch gegenereerde beschrijving">
            <a:extLst>
              <a:ext uri="{FF2B5EF4-FFF2-40B4-BE49-F238E27FC236}">
                <a16:creationId xmlns:a16="http://schemas.microsoft.com/office/drawing/2014/main" id="{5C76C70F-514B-D6D5-022B-CB70663E0597}"/>
              </a:ext>
            </a:extLst>
          </p:cNvPr>
          <p:cNvPicPr>
            <a:picLocks noChangeAspect="1"/>
          </p:cNvPicPr>
          <p:nvPr/>
        </p:nvPicPr>
        <p:blipFill>
          <a:blip r:embed="rId3"/>
          <a:srcRect l="25823" r="-1" b="51404"/>
          <a:stretch/>
        </p:blipFill>
        <p:spPr>
          <a:xfrm>
            <a:off x="0" y="1444623"/>
            <a:ext cx="5765414" cy="960857"/>
          </a:xfrm>
          <a:prstGeom prst="rect">
            <a:avLst/>
          </a:prstGeom>
        </p:spPr>
      </p:pic>
      <p:sp>
        <p:nvSpPr>
          <p:cNvPr id="2" name="Titel 1">
            <a:extLst>
              <a:ext uri="{FF2B5EF4-FFF2-40B4-BE49-F238E27FC236}">
                <a16:creationId xmlns:a16="http://schemas.microsoft.com/office/drawing/2014/main" id="{D9BDCA97-3EF5-A1A9-0F0E-644A2493271F}"/>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Risico’s van het werken op hoogte:</a:t>
            </a:r>
            <a:endParaRPr lang="nl-NL"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52263261-49A9-8844-2F11-57A12DF36E55}"/>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29F6B34D-F7B0-4193-C7F5-67FDF3AF225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4FB1281E-D0D4-5519-CD6B-7FAEA5E7E27E}"/>
              </a:ext>
            </a:extLst>
          </p:cNvPr>
          <p:cNvSpPr txBox="1">
            <a:spLocks/>
          </p:cNvSpPr>
          <p:nvPr/>
        </p:nvSpPr>
        <p:spPr>
          <a:xfrm>
            <a:off x="848139" y="2578640"/>
            <a:ext cx="4758577" cy="51334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Valgevaar.</a:t>
            </a:r>
          </a:p>
        </p:txBody>
      </p:sp>
      <p:sp>
        <p:nvSpPr>
          <p:cNvPr id="7" name="Titel 1">
            <a:extLst>
              <a:ext uri="{FF2B5EF4-FFF2-40B4-BE49-F238E27FC236}">
                <a16:creationId xmlns:a16="http://schemas.microsoft.com/office/drawing/2014/main" id="{EBAA78E6-67A6-F775-5B0E-4E19474A6A37}"/>
              </a:ext>
            </a:extLst>
          </p:cNvPr>
          <p:cNvSpPr txBox="1">
            <a:spLocks/>
          </p:cNvSpPr>
          <p:nvPr/>
        </p:nvSpPr>
        <p:spPr>
          <a:xfrm>
            <a:off x="843169" y="3145046"/>
            <a:ext cx="4403993" cy="10470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Geraakt worden door vallende gereedschappen, verlengstukken of andere voorwerpen.</a:t>
            </a:r>
          </a:p>
        </p:txBody>
      </p:sp>
      <p:sp>
        <p:nvSpPr>
          <p:cNvPr id="9" name="Titel 1">
            <a:extLst>
              <a:ext uri="{FF2B5EF4-FFF2-40B4-BE49-F238E27FC236}">
                <a16:creationId xmlns:a16="http://schemas.microsoft.com/office/drawing/2014/main" id="{01157706-A96E-7FF1-3E9C-A7BF35E5F64F}"/>
              </a:ext>
            </a:extLst>
          </p:cNvPr>
          <p:cNvSpPr txBox="1">
            <a:spLocks/>
          </p:cNvSpPr>
          <p:nvPr/>
        </p:nvSpPr>
        <p:spPr>
          <a:xfrm>
            <a:off x="848139" y="4323932"/>
            <a:ext cx="4403993" cy="10470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Langere vluchttijd bij calamiteiten.</a:t>
            </a:r>
          </a:p>
        </p:txBody>
      </p:sp>
    </p:spTree>
    <p:extLst>
      <p:ext uri="{BB962C8B-B14F-4D97-AF65-F5344CB8AC3E}">
        <p14:creationId xmlns:p14="http://schemas.microsoft.com/office/powerpoint/2010/main" val="11581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91F6B-B068-E81B-2268-5F39098E85F1}"/>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8380A409-7A97-95B5-139C-8AC3ED728770}"/>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B0AD3E41-7DD5-D5E9-1863-F9BD70C63307}"/>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12" name="Afbeelding 11" descr="Afbeelding met schermopname, Rechthoek&#10;&#10;Automatisch gegenereerde beschrijving">
            <a:extLst>
              <a:ext uri="{FF2B5EF4-FFF2-40B4-BE49-F238E27FC236}">
                <a16:creationId xmlns:a16="http://schemas.microsoft.com/office/drawing/2014/main" id="{44FFA183-B108-7B92-2E85-E7328495A5E3}"/>
              </a:ext>
            </a:extLst>
          </p:cNvPr>
          <p:cNvPicPr>
            <a:picLocks noChangeAspect="1"/>
          </p:cNvPicPr>
          <p:nvPr/>
        </p:nvPicPr>
        <p:blipFill>
          <a:blip r:embed="rId3"/>
          <a:srcRect l="71493" b="51404"/>
          <a:stretch/>
        </p:blipFill>
        <p:spPr>
          <a:xfrm>
            <a:off x="0" y="1407753"/>
            <a:ext cx="2215656" cy="960857"/>
          </a:xfrm>
          <a:prstGeom prst="rect">
            <a:avLst/>
          </a:prstGeom>
        </p:spPr>
      </p:pic>
      <p:sp>
        <p:nvSpPr>
          <p:cNvPr id="13" name="Titel 1">
            <a:extLst>
              <a:ext uri="{FF2B5EF4-FFF2-40B4-BE49-F238E27FC236}">
                <a16:creationId xmlns:a16="http://schemas.microsoft.com/office/drawing/2014/main" id="{88C6D9FF-3E77-6785-3919-8D599AC03BAB}"/>
              </a:ext>
            </a:extLst>
          </p:cNvPr>
          <p:cNvSpPr txBox="1">
            <a:spLocks/>
          </p:cNvSpPr>
          <p:nvPr/>
        </p:nvSpPr>
        <p:spPr>
          <a:xfrm>
            <a:off x="848140" y="1668379"/>
            <a:ext cx="1577666"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dirty="0">
                <a:solidFill>
                  <a:schemeClr val="bg1"/>
                </a:solidFill>
                <a:latin typeface="Arial" panose="020B0604020202020204" pitchFamily="34" charset="0"/>
                <a:cs typeface="Arial" panose="020B0604020202020204" pitchFamily="34" charset="0"/>
              </a:rPr>
              <a:t>Cijfers</a:t>
            </a:r>
            <a:endParaRPr lang="nl-NL" sz="2000" b="0" dirty="0">
              <a:solidFill>
                <a:schemeClr val="bg1"/>
              </a:solidFill>
              <a:latin typeface="Arial" panose="020B0604020202020204" pitchFamily="34" charset="0"/>
              <a:cs typeface="Arial" panose="020B0604020202020204" pitchFamily="34" charset="0"/>
            </a:endParaRPr>
          </a:p>
        </p:txBody>
      </p:sp>
      <p:pic>
        <p:nvPicPr>
          <p:cNvPr id="2" name="Afbeelding 1" descr="Afbeelding met tekst, schermopname, Kleurrijkheid, diagram&#10;&#10;Automatisch gegenereerde beschrijving">
            <a:extLst>
              <a:ext uri="{FF2B5EF4-FFF2-40B4-BE49-F238E27FC236}">
                <a16:creationId xmlns:a16="http://schemas.microsoft.com/office/drawing/2014/main" id="{51CCD6A2-E092-3A60-04B2-4F1CA38E4054}"/>
              </a:ext>
            </a:extLst>
          </p:cNvPr>
          <p:cNvPicPr>
            <a:picLocks noChangeAspect="1"/>
          </p:cNvPicPr>
          <p:nvPr/>
        </p:nvPicPr>
        <p:blipFill>
          <a:blip r:embed="rId4"/>
          <a:stretch>
            <a:fillRect/>
          </a:stretch>
        </p:blipFill>
        <p:spPr>
          <a:xfrm>
            <a:off x="2425805" y="1272839"/>
            <a:ext cx="9053315" cy="4743503"/>
          </a:xfrm>
          <a:prstGeom prst="rect">
            <a:avLst/>
          </a:prstGeom>
        </p:spPr>
      </p:pic>
    </p:spTree>
    <p:extLst>
      <p:ext uri="{BB962C8B-B14F-4D97-AF65-F5344CB8AC3E}">
        <p14:creationId xmlns:p14="http://schemas.microsoft.com/office/powerpoint/2010/main" val="137317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C2097-D183-804E-E5F3-6A922CFAFC61}"/>
            </a:ext>
          </a:extLst>
        </p:cNvPr>
        <p:cNvGrpSpPr/>
        <p:nvPr/>
      </p:nvGrpSpPr>
      <p:grpSpPr>
        <a:xfrm>
          <a:off x="0" y="0"/>
          <a:ext cx="0" cy="0"/>
          <a:chOff x="0" y="0"/>
          <a:chExt cx="0" cy="0"/>
        </a:xfrm>
      </p:grpSpPr>
      <p:pic>
        <p:nvPicPr>
          <p:cNvPr id="14" name="Afbeelding 13" descr="Afbeelding met tekst, logo, visitekaartje, Lettertype&#10;&#10;Automatisch gegenereerde beschrijving">
            <a:extLst>
              <a:ext uri="{FF2B5EF4-FFF2-40B4-BE49-F238E27FC236}">
                <a16:creationId xmlns:a16="http://schemas.microsoft.com/office/drawing/2014/main" id="{B3E9E1E9-2E37-5DE1-455C-7B74FC164A5E}"/>
              </a:ext>
            </a:extLst>
          </p:cNvPr>
          <p:cNvPicPr>
            <a:picLocks noChangeAspect="1"/>
          </p:cNvPicPr>
          <p:nvPr/>
        </p:nvPicPr>
        <p:blipFill>
          <a:blip r:embed="rId3"/>
          <a:srcRect b="73065"/>
          <a:stretch/>
        </p:blipFill>
        <p:spPr>
          <a:xfrm>
            <a:off x="8217854" y="2368610"/>
            <a:ext cx="3502145" cy="1035191"/>
          </a:xfrm>
          <a:prstGeom prst="rect">
            <a:avLst/>
          </a:prstGeom>
        </p:spPr>
      </p:pic>
      <p:sp>
        <p:nvSpPr>
          <p:cNvPr id="3" name="Ondertitel 2">
            <a:extLst>
              <a:ext uri="{FF2B5EF4-FFF2-40B4-BE49-F238E27FC236}">
                <a16:creationId xmlns:a16="http://schemas.microsoft.com/office/drawing/2014/main" id="{1F057B07-74FA-64AB-B39B-93BA4457956B}"/>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1A698D0A-4BE6-274A-54A2-98893A2E6568}"/>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12" name="Afbeelding 11" descr="Afbeelding met schermopname, Rechthoek&#10;&#10;Automatisch gegenereerde beschrijving">
            <a:extLst>
              <a:ext uri="{FF2B5EF4-FFF2-40B4-BE49-F238E27FC236}">
                <a16:creationId xmlns:a16="http://schemas.microsoft.com/office/drawing/2014/main" id="{6F8D4EA1-6EAD-0065-E423-EC907B108D9A}"/>
              </a:ext>
            </a:extLst>
          </p:cNvPr>
          <p:cNvPicPr>
            <a:picLocks noChangeAspect="1"/>
          </p:cNvPicPr>
          <p:nvPr/>
        </p:nvPicPr>
        <p:blipFill>
          <a:blip r:embed="rId4"/>
          <a:srcRect l="51853" b="51404"/>
          <a:stretch/>
        </p:blipFill>
        <p:spPr>
          <a:xfrm>
            <a:off x="0" y="1407753"/>
            <a:ext cx="3742175" cy="960857"/>
          </a:xfrm>
          <a:prstGeom prst="rect">
            <a:avLst/>
          </a:prstGeom>
        </p:spPr>
      </p:pic>
      <p:sp>
        <p:nvSpPr>
          <p:cNvPr id="13" name="Titel 1">
            <a:extLst>
              <a:ext uri="{FF2B5EF4-FFF2-40B4-BE49-F238E27FC236}">
                <a16:creationId xmlns:a16="http://schemas.microsoft.com/office/drawing/2014/main" id="{9C5C2F12-28C6-8BA6-38AF-6FD699BF40AD}"/>
              </a:ext>
            </a:extLst>
          </p:cNvPr>
          <p:cNvSpPr txBox="1">
            <a:spLocks/>
          </p:cNvSpPr>
          <p:nvPr/>
        </p:nvSpPr>
        <p:spPr>
          <a:xfrm>
            <a:off x="848139" y="1668379"/>
            <a:ext cx="2552521"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dirty="0">
                <a:solidFill>
                  <a:schemeClr val="bg1"/>
                </a:solidFill>
                <a:latin typeface="Arial" panose="020B0604020202020204" pitchFamily="34" charset="0"/>
                <a:cs typeface="Arial" panose="020B0604020202020204" pitchFamily="34" charset="0"/>
              </a:rPr>
              <a:t>Wat zijn de regels?</a:t>
            </a:r>
            <a:endParaRPr lang="nl-NL" sz="2000" b="0" dirty="0">
              <a:solidFill>
                <a:schemeClr val="bg1"/>
              </a:solidFill>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9078A9F1-1FA5-9E6B-F721-0DD6785305BD}"/>
              </a:ext>
            </a:extLst>
          </p:cNvPr>
          <p:cNvSpPr txBox="1">
            <a:spLocks/>
          </p:cNvSpPr>
          <p:nvPr/>
        </p:nvSpPr>
        <p:spPr>
          <a:xfrm>
            <a:off x="3716710" y="1688049"/>
            <a:ext cx="4758577" cy="51334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buClr>
                <a:srgbClr val="E30613"/>
              </a:buClr>
            </a:pPr>
            <a:r>
              <a:rPr lang="nl-NL" sz="2000" dirty="0" err="1">
                <a:solidFill>
                  <a:schemeClr val="tx1"/>
                </a:solidFill>
                <a:latin typeface="Arial" panose="020B0604020202020204" pitchFamily="34" charset="0"/>
                <a:cs typeface="Arial" panose="020B0604020202020204" pitchFamily="34" charset="0"/>
              </a:rPr>
              <a:t>Arbeidshygiënische</a:t>
            </a:r>
            <a:r>
              <a:rPr lang="nl-NL" sz="2000" dirty="0">
                <a:solidFill>
                  <a:schemeClr val="tx1"/>
                </a:solidFill>
                <a:latin typeface="Arial" panose="020B0604020202020204" pitchFamily="34" charset="0"/>
                <a:cs typeface="Arial" panose="020B0604020202020204" pitchFamily="34" charset="0"/>
              </a:rPr>
              <a:t> strategie:</a:t>
            </a:r>
          </a:p>
        </p:txBody>
      </p:sp>
      <p:sp>
        <p:nvSpPr>
          <p:cNvPr id="7" name="Titel 1">
            <a:extLst>
              <a:ext uri="{FF2B5EF4-FFF2-40B4-BE49-F238E27FC236}">
                <a16:creationId xmlns:a16="http://schemas.microsoft.com/office/drawing/2014/main" id="{F37DB7D3-ADDA-C083-9DB3-78CAAB31B1D5}"/>
              </a:ext>
            </a:extLst>
          </p:cNvPr>
          <p:cNvSpPr txBox="1">
            <a:spLocks/>
          </p:cNvSpPr>
          <p:nvPr/>
        </p:nvSpPr>
        <p:spPr>
          <a:xfrm>
            <a:off x="939700" y="2703037"/>
            <a:ext cx="7479702" cy="7259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90000"/>
              </a:lnSpc>
              <a:buClr>
                <a:srgbClr val="E30613"/>
              </a:buClr>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Bronaanpak: </a:t>
            </a:r>
            <a:r>
              <a:rPr lang="nl-NL" sz="2000" b="0" dirty="0">
                <a:solidFill>
                  <a:schemeClr val="tx1"/>
                </a:solidFill>
                <a:latin typeface="Arial" panose="020B0604020202020204" pitchFamily="34" charset="0"/>
                <a:cs typeface="Arial" panose="020B0604020202020204" pitchFamily="34" charset="0"/>
              </a:rPr>
              <a:t>werkzaamheden zo uitvoeren zodat er geen of minder valgevaar is, prefab, andere manier van werken, etc.</a:t>
            </a:r>
          </a:p>
        </p:txBody>
      </p:sp>
      <p:sp>
        <p:nvSpPr>
          <p:cNvPr id="8" name="Titel 1">
            <a:extLst>
              <a:ext uri="{FF2B5EF4-FFF2-40B4-BE49-F238E27FC236}">
                <a16:creationId xmlns:a16="http://schemas.microsoft.com/office/drawing/2014/main" id="{F3596A5D-CCE8-AA73-8C86-0EF74C576197}"/>
              </a:ext>
            </a:extLst>
          </p:cNvPr>
          <p:cNvSpPr txBox="1">
            <a:spLocks/>
          </p:cNvSpPr>
          <p:nvPr/>
        </p:nvSpPr>
        <p:spPr>
          <a:xfrm>
            <a:off x="939700" y="3549425"/>
            <a:ext cx="7479702" cy="68588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90000"/>
              </a:lnSpc>
              <a:buClr>
                <a:srgbClr val="E30613"/>
              </a:buClr>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Collectieve/technische maatregelen: </a:t>
            </a:r>
            <a:r>
              <a:rPr lang="nl-NL" sz="2000" b="0" dirty="0">
                <a:solidFill>
                  <a:schemeClr val="tx1"/>
                </a:solidFill>
                <a:latin typeface="Arial" panose="020B0604020202020204" pitchFamily="34" charset="0"/>
                <a:cs typeface="Arial" panose="020B0604020202020204" pitchFamily="34" charset="0"/>
              </a:rPr>
              <a:t>randbeveiliging, steigers, etc. aanbrengen.</a:t>
            </a:r>
          </a:p>
        </p:txBody>
      </p:sp>
      <p:sp>
        <p:nvSpPr>
          <p:cNvPr id="9" name="Titel 1">
            <a:extLst>
              <a:ext uri="{FF2B5EF4-FFF2-40B4-BE49-F238E27FC236}">
                <a16:creationId xmlns:a16="http://schemas.microsoft.com/office/drawing/2014/main" id="{67504EC3-7FEC-6AF6-97E7-E3F51B9C3EAE}"/>
              </a:ext>
            </a:extLst>
          </p:cNvPr>
          <p:cNvSpPr txBox="1">
            <a:spLocks/>
          </p:cNvSpPr>
          <p:nvPr/>
        </p:nvSpPr>
        <p:spPr>
          <a:xfrm>
            <a:off x="939700" y="4403368"/>
            <a:ext cx="7479702" cy="76658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90000"/>
              </a:lnSpc>
              <a:buClr>
                <a:srgbClr val="E30613"/>
              </a:buClr>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Individuele maatregelen: </a:t>
            </a:r>
            <a:r>
              <a:rPr lang="nl-NL" sz="2000" b="0" dirty="0">
                <a:solidFill>
                  <a:schemeClr val="tx1"/>
                </a:solidFill>
                <a:latin typeface="Arial" panose="020B0604020202020204" pitchFamily="34" charset="0"/>
                <a:cs typeface="Arial" panose="020B0604020202020204" pitchFamily="34" charset="0"/>
              </a:rPr>
              <a:t>werken met permanente valbeveiligingssystemen.</a:t>
            </a:r>
          </a:p>
        </p:txBody>
      </p:sp>
      <p:sp>
        <p:nvSpPr>
          <p:cNvPr id="10" name="Titel 1">
            <a:extLst>
              <a:ext uri="{FF2B5EF4-FFF2-40B4-BE49-F238E27FC236}">
                <a16:creationId xmlns:a16="http://schemas.microsoft.com/office/drawing/2014/main" id="{C590E7B1-2782-3C2F-34BA-E9CF8A56466B}"/>
              </a:ext>
            </a:extLst>
          </p:cNvPr>
          <p:cNvSpPr txBox="1">
            <a:spLocks/>
          </p:cNvSpPr>
          <p:nvPr/>
        </p:nvSpPr>
        <p:spPr>
          <a:xfrm>
            <a:off x="939700" y="5234639"/>
            <a:ext cx="7479702" cy="83161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90000"/>
              </a:lnSpc>
              <a:buClr>
                <a:srgbClr val="E30613"/>
              </a:buClr>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Persoonlijke maatregelen: </a:t>
            </a:r>
            <a:r>
              <a:rPr lang="nl-NL" sz="2000" b="0" dirty="0">
                <a:solidFill>
                  <a:schemeClr val="tx1"/>
                </a:solidFill>
                <a:latin typeface="Arial" panose="020B0604020202020204" pitchFamily="34" charset="0"/>
                <a:cs typeface="Arial" panose="020B0604020202020204" pitchFamily="34" charset="0"/>
              </a:rPr>
              <a:t>werken met tijdelijke valbeveiligingssystemen.</a:t>
            </a:r>
          </a:p>
        </p:txBody>
      </p:sp>
      <p:pic>
        <p:nvPicPr>
          <p:cNvPr id="15" name="Afbeelding 14" descr="Afbeelding met tekst, logo, visitekaartje, Lettertype&#10;&#10;Automatisch gegenereerde beschrijving">
            <a:extLst>
              <a:ext uri="{FF2B5EF4-FFF2-40B4-BE49-F238E27FC236}">
                <a16:creationId xmlns:a16="http://schemas.microsoft.com/office/drawing/2014/main" id="{C7E32B59-2491-FAA8-0480-CEF1A3230479}"/>
              </a:ext>
            </a:extLst>
          </p:cNvPr>
          <p:cNvPicPr>
            <a:picLocks noChangeAspect="1"/>
          </p:cNvPicPr>
          <p:nvPr/>
        </p:nvPicPr>
        <p:blipFill>
          <a:blip r:embed="rId3"/>
          <a:srcRect t="26935" b="51430"/>
          <a:stretch/>
        </p:blipFill>
        <p:spPr>
          <a:xfrm>
            <a:off x="8217853" y="3403800"/>
            <a:ext cx="3502145" cy="831507"/>
          </a:xfrm>
          <a:prstGeom prst="rect">
            <a:avLst/>
          </a:prstGeom>
        </p:spPr>
      </p:pic>
      <p:pic>
        <p:nvPicPr>
          <p:cNvPr id="16" name="Afbeelding 15" descr="Afbeelding met tekst, logo, visitekaartje, Lettertype&#10;&#10;Automatisch gegenereerde beschrijving">
            <a:extLst>
              <a:ext uri="{FF2B5EF4-FFF2-40B4-BE49-F238E27FC236}">
                <a16:creationId xmlns:a16="http://schemas.microsoft.com/office/drawing/2014/main" id="{F63D938B-D4CA-8979-8FA3-028E69703A17}"/>
              </a:ext>
            </a:extLst>
          </p:cNvPr>
          <p:cNvPicPr>
            <a:picLocks noChangeAspect="1"/>
          </p:cNvPicPr>
          <p:nvPr/>
        </p:nvPicPr>
        <p:blipFill>
          <a:blip r:embed="rId3"/>
          <a:srcRect t="48571" b="29216"/>
          <a:stretch/>
        </p:blipFill>
        <p:spPr>
          <a:xfrm>
            <a:off x="8217852" y="4235306"/>
            <a:ext cx="3502145" cy="853709"/>
          </a:xfrm>
          <a:prstGeom prst="rect">
            <a:avLst/>
          </a:prstGeom>
        </p:spPr>
      </p:pic>
      <p:pic>
        <p:nvPicPr>
          <p:cNvPr id="17" name="Afbeelding 16" descr="Afbeelding met tekst, logo, visitekaartje, Lettertype&#10;&#10;Automatisch gegenereerde beschrijving">
            <a:extLst>
              <a:ext uri="{FF2B5EF4-FFF2-40B4-BE49-F238E27FC236}">
                <a16:creationId xmlns:a16="http://schemas.microsoft.com/office/drawing/2014/main" id="{30855AFC-E135-59D5-485A-9EF2F8EFBEAF}"/>
              </a:ext>
            </a:extLst>
          </p:cNvPr>
          <p:cNvPicPr>
            <a:picLocks noChangeAspect="1"/>
          </p:cNvPicPr>
          <p:nvPr/>
        </p:nvPicPr>
        <p:blipFill>
          <a:blip r:embed="rId3"/>
          <a:srcRect t="72890"/>
          <a:stretch/>
        </p:blipFill>
        <p:spPr>
          <a:xfrm>
            <a:off x="8217851" y="5169950"/>
            <a:ext cx="3502145" cy="1041923"/>
          </a:xfrm>
          <a:prstGeom prst="rect">
            <a:avLst/>
          </a:prstGeom>
        </p:spPr>
      </p:pic>
    </p:spTree>
    <p:extLst>
      <p:ext uri="{BB962C8B-B14F-4D97-AF65-F5344CB8AC3E}">
        <p14:creationId xmlns:p14="http://schemas.microsoft.com/office/powerpoint/2010/main" val="328295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9931C-FBA2-4318-03A6-748D95F3DF84}"/>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AC83C1F4-D49E-1417-FF99-E895592B8AC2}"/>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03DAF520-FEDA-DA6B-00F8-1A918D2F8200}"/>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12" name="Afbeelding 11" descr="Afbeelding met schermopname, Rechthoek&#10;&#10;Automatisch gegenereerde beschrijving">
            <a:extLst>
              <a:ext uri="{FF2B5EF4-FFF2-40B4-BE49-F238E27FC236}">
                <a16:creationId xmlns:a16="http://schemas.microsoft.com/office/drawing/2014/main" id="{6B0B6EF2-7512-D001-CEE1-20065BD7B368}"/>
              </a:ext>
            </a:extLst>
          </p:cNvPr>
          <p:cNvPicPr>
            <a:picLocks noChangeAspect="1"/>
          </p:cNvPicPr>
          <p:nvPr/>
        </p:nvPicPr>
        <p:blipFill>
          <a:blip r:embed="rId2"/>
          <a:srcRect l="51393" b="51404"/>
          <a:stretch/>
        </p:blipFill>
        <p:spPr>
          <a:xfrm>
            <a:off x="0" y="1419830"/>
            <a:ext cx="3777916" cy="960857"/>
          </a:xfrm>
          <a:prstGeom prst="rect">
            <a:avLst/>
          </a:prstGeom>
        </p:spPr>
      </p:pic>
      <p:sp>
        <p:nvSpPr>
          <p:cNvPr id="13" name="Titel 1">
            <a:extLst>
              <a:ext uri="{FF2B5EF4-FFF2-40B4-BE49-F238E27FC236}">
                <a16:creationId xmlns:a16="http://schemas.microsoft.com/office/drawing/2014/main" id="{D6FF8EB7-FABB-F789-C0F8-E0C5AFC406E6}"/>
              </a:ext>
            </a:extLst>
          </p:cNvPr>
          <p:cNvSpPr txBox="1">
            <a:spLocks/>
          </p:cNvSpPr>
          <p:nvPr/>
        </p:nvSpPr>
        <p:spPr>
          <a:xfrm>
            <a:off x="848139" y="1668379"/>
            <a:ext cx="4758577"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dirty="0">
                <a:solidFill>
                  <a:schemeClr val="bg1"/>
                </a:solidFill>
                <a:latin typeface="Arial" panose="020B0604020202020204" pitchFamily="34" charset="0"/>
                <a:cs typeface="Arial" panose="020B0604020202020204" pitchFamily="34" charset="0"/>
              </a:rPr>
              <a:t>Wat zijn de regels?</a:t>
            </a:r>
            <a:endParaRPr lang="nl-NL" sz="2000" b="0" dirty="0">
              <a:solidFill>
                <a:schemeClr val="bg1"/>
              </a:solidFill>
              <a:latin typeface="Arial" panose="020B0604020202020204" pitchFamily="34" charset="0"/>
              <a:cs typeface="Arial" panose="020B0604020202020204" pitchFamily="34" charset="0"/>
            </a:endParaRPr>
          </a:p>
        </p:txBody>
      </p:sp>
      <p:sp>
        <p:nvSpPr>
          <p:cNvPr id="9" name="Titel 1">
            <a:extLst>
              <a:ext uri="{FF2B5EF4-FFF2-40B4-BE49-F238E27FC236}">
                <a16:creationId xmlns:a16="http://schemas.microsoft.com/office/drawing/2014/main" id="{728CBF4B-B471-5B33-F526-4F2E57AB6F5C}"/>
              </a:ext>
            </a:extLst>
          </p:cNvPr>
          <p:cNvSpPr txBox="1">
            <a:spLocks noChangeAspect="1"/>
          </p:cNvSpPr>
          <p:nvPr/>
        </p:nvSpPr>
        <p:spPr>
          <a:xfrm>
            <a:off x="843169" y="2501907"/>
            <a:ext cx="9113631" cy="141818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lnSpc>
                <a:spcPct val="100000"/>
              </a:lnSpc>
            </a:pPr>
            <a:r>
              <a:rPr lang="nl-NL" sz="2000" dirty="0">
                <a:solidFill>
                  <a:schemeClr val="tx1"/>
                </a:solidFill>
                <a:latin typeface="Arial" panose="020B0604020202020204" pitchFamily="34" charset="0"/>
                <a:cs typeface="Arial" panose="020B0604020202020204" pitchFamily="34" charset="0"/>
              </a:rPr>
              <a:t>Verbetercheck valgevaar (voor tijdelijk werken op hoogte)</a:t>
            </a:r>
          </a:p>
          <a:p>
            <a:pPr algn="l">
              <a:lnSpc>
                <a:spcPct val="100000"/>
              </a:lnSpc>
            </a:pPr>
            <a:endParaRPr lang="nl-NL" sz="2000" b="0" dirty="0">
              <a:solidFill>
                <a:schemeClr val="tx1"/>
              </a:solidFill>
              <a:latin typeface="Arial" panose="020B0604020202020204" pitchFamily="34" charset="0"/>
              <a:cs typeface="Arial" panose="020B0604020202020204" pitchFamily="34" charset="0"/>
            </a:endParaRPr>
          </a:p>
          <a:p>
            <a:pPr algn="l">
              <a:lnSpc>
                <a:spcPct val="100000"/>
              </a:lnSpc>
            </a:pPr>
            <a:r>
              <a:rPr lang="nl-NL" sz="2000" b="0" dirty="0">
                <a:solidFill>
                  <a:schemeClr val="tx1"/>
                </a:solidFill>
                <a:latin typeface="Arial" panose="020B0604020202020204" pitchFamily="34" charset="0"/>
                <a:cs typeface="Arial" panose="020B0604020202020204" pitchFamily="34" charset="0"/>
              </a:rPr>
              <a:t>Goedgekeurd branche-instrument om werksituaties te beoordelen en te helpen in de keuze van een hulpmiddel volgens de </a:t>
            </a:r>
            <a:r>
              <a:rPr lang="nl-NL" sz="2000" b="0" dirty="0" err="1">
                <a:solidFill>
                  <a:schemeClr val="tx1"/>
                </a:solidFill>
                <a:latin typeface="Arial" panose="020B0604020202020204" pitchFamily="34" charset="0"/>
                <a:cs typeface="Arial" panose="020B0604020202020204" pitchFamily="34" charset="0"/>
              </a:rPr>
              <a:t>arbeidshygiënische</a:t>
            </a:r>
            <a:r>
              <a:rPr lang="nl-NL" sz="2000" b="0" dirty="0">
                <a:solidFill>
                  <a:schemeClr val="tx1"/>
                </a:solidFill>
                <a:latin typeface="Arial" panose="020B0604020202020204" pitchFamily="34" charset="0"/>
                <a:cs typeface="Arial" panose="020B0604020202020204" pitchFamily="34" charset="0"/>
              </a:rPr>
              <a:t> strategie:</a:t>
            </a:r>
          </a:p>
        </p:txBody>
      </p:sp>
      <p:sp>
        <p:nvSpPr>
          <p:cNvPr id="6" name="Titel 1">
            <a:extLst>
              <a:ext uri="{FF2B5EF4-FFF2-40B4-BE49-F238E27FC236}">
                <a16:creationId xmlns:a16="http://schemas.microsoft.com/office/drawing/2014/main" id="{75F9CC34-DF53-1E76-4A76-05F5CD35DF82}"/>
              </a:ext>
            </a:extLst>
          </p:cNvPr>
          <p:cNvSpPr txBox="1">
            <a:spLocks noChangeAspect="1"/>
          </p:cNvSpPr>
          <p:nvPr/>
        </p:nvSpPr>
        <p:spPr>
          <a:xfrm>
            <a:off x="843169" y="3920095"/>
            <a:ext cx="10505661" cy="51222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Niveau 1:  </a:t>
            </a:r>
            <a:r>
              <a:rPr lang="nl-NL" sz="2000" b="0" dirty="0">
                <a:solidFill>
                  <a:schemeClr val="tx1"/>
                </a:solidFill>
                <a:latin typeface="Arial" panose="020B0604020202020204" pitchFamily="34" charset="0"/>
                <a:cs typeface="Arial" panose="020B0604020202020204" pitchFamily="34" charset="0"/>
              </a:rPr>
              <a:t>hoogwerker, rolsteiger, valbeveiliging.</a:t>
            </a:r>
          </a:p>
        </p:txBody>
      </p:sp>
      <p:sp>
        <p:nvSpPr>
          <p:cNvPr id="8" name="Titel 1">
            <a:extLst>
              <a:ext uri="{FF2B5EF4-FFF2-40B4-BE49-F238E27FC236}">
                <a16:creationId xmlns:a16="http://schemas.microsoft.com/office/drawing/2014/main" id="{2627CD29-56E0-7BB6-1132-D02A3413E40A}"/>
              </a:ext>
            </a:extLst>
          </p:cNvPr>
          <p:cNvSpPr txBox="1">
            <a:spLocks noChangeAspect="1"/>
          </p:cNvSpPr>
          <p:nvPr/>
        </p:nvSpPr>
        <p:spPr>
          <a:xfrm>
            <a:off x="843169" y="4488467"/>
            <a:ext cx="10505661" cy="51222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Niveau 2:  </a:t>
            </a:r>
            <a:r>
              <a:rPr lang="nl-NL" sz="2000" b="0" dirty="0">
                <a:solidFill>
                  <a:schemeClr val="tx1"/>
                </a:solidFill>
                <a:latin typeface="Arial" panose="020B0604020202020204" pitchFamily="34" charset="0"/>
                <a:cs typeface="Arial" panose="020B0604020202020204" pitchFamily="34" charset="0"/>
              </a:rPr>
              <a:t>tijdelijke randbeveiliging, valbeveiliging.</a:t>
            </a:r>
          </a:p>
        </p:txBody>
      </p:sp>
      <p:sp>
        <p:nvSpPr>
          <p:cNvPr id="15" name="Titel 1">
            <a:extLst>
              <a:ext uri="{FF2B5EF4-FFF2-40B4-BE49-F238E27FC236}">
                <a16:creationId xmlns:a16="http://schemas.microsoft.com/office/drawing/2014/main" id="{852BB2E1-0BE2-ECD1-A617-640772DFC21A}"/>
              </a:ext>
            </a:extLst>
          </p:cNvPr>
          <p:cNvSpPr txBox="1">
            <a:spLocks noChangeAspect="1"/>
          </p:cNvSpPr>
          <p:nvPr/>
        </p:nvSpPr>
        <p:spPr>
          <a:xfrm>
            <a:off x="838200" y="5073772"/>
            <a:ext cx="10505661" cy="51222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Niveau 3:  </a:t>
            </a:r>
            <a:r>
              <a:rPr lang="nl-NL" sz="2000" b="0" dirty="0">
                <a:solidFill>
                  <a:schemeClr val="tx1"/>
                </a:solidFill>
                <a:latin typeface="Arial" panose="020B0604020202020204" pitchFamily="34" charset="0"/>
                <a:cs typeface="Arial" panose="020B0604020202020204" pitchFamily="34" charset="0"/>
              </a:rPr>
              <a:t>ladder of trap, valbeveiliging.</a:t>
            </a:r>
          </a:p>
        </p:txBody>
      </p:sp>
      <p:sp>
        <p:nvSpPr>
          <p:cNvPr id="16" name="Titel 1">
            <a:extLst>
              <a:ext uri="{FF2B5EF4-FFF2-40B4-BE49-F238E27FC236}">
                <a16:creationId xmlns:a16="http://schemas.microsoft.com/office/drawing/2014/main" id="{2D91C910-80BE-7C81-8113-2820BB11361D}"/>
              </a:ext>
            </a:extLst>
          </p:cNvPr>
          <p:cNvSpPr txBox="1">
            <a:spLocks noChangeAspect="1"/>
          </p:cNvSpPr>
          <p:nvPr/>
        </p:nvSpPr>
        <p:spPr>
          <a:xfrm>
            <a:off x="838200" y="5642144"/>
            <a:ext cx="10505661" cy="51222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dirty="0">
                <a:solidFill>
                  <a:schemeClr val="tx1"/>
                </a:solidFill>
                <a:latin typeface="Arial" panose="020B0604020202020204" pitchFamily="34" charset="0"/>
                <a:cs typeface="Arial" panose="020B0604020202020204" pitchFamily="34" charset="0"/>
              </a:rPr>
              <a:t>Niveau 4:  </a:t>
            </a:r>
            <a:r>
              <a:rPr lang="nl-NL" sz="2000" b="0" dirty="0">
                <a:solidFill>
                  <a:schemeClr val="tx1"/>
                </a:solidFill>
                <a:latin typeface="Arial" panose="020B0604020202020204" pitchFamily="34" charset="0"/>
                <a:cs typeface="Arial" panose="020B0604020202020204" pitchFamily="34" charset="0"/>
              </a:rPr>
              <a:t>persoonlijke beschermingsmiddelen, valbeveiliging.</a:t>
            </a:r>
          </a:p>
        </p:txBody>
      </p:sp>
    </p:spTree>
    <p:extLst>
      <p:ext uri="{BB962C8B-B14F-4D97-AF65-F5344CB8AC3E}">
        <p14:creationId xmlns:p14="http://schemas.microsoft.com/office/powerpoint/2010/main" val="350318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8"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AE71D-E697-7CF8-25C6-70F1EAD24FA6}"/>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BC4A53E0-1ADF-13A2-B99C-ED9C57529452}"/>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704B4203-6DEA-30B3-AE20-FBBC393F909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Werken op hoogte - Valgevaar</a:t>
            </a:r>
            <a:endParaRPr lang="nl-NL" dirty="0">
              <a:latin typeface="Arial" panose="020B0604020202020204" pitchFamily="34" charset="0"/>
              <a:cs typeface="Arial" panose="020B0604020202020204" pitchFamily="34" charset="0"/>
            </a:endParaRPr>
          </a:p>
        </p:txBody>
      </p:sp>
      <p:pic>
        <p:nvPicPr>
          <p:cNvPr id="12" name="Afbeelding 11" descr="Afbeelding met schermopname, Rechthoek&#10;&#10;Automatisch gegenereerde beschrijving">
            <a:extLst>
              <a:ext uri="{FF2B5EF4-FFF2-40B4-BE49-F238E27FC236}">
                <a16:creationId xmlns:a16="http://schemas.microsoft.com/office/drawing/2014/main" id="{4BE81E62-F239-C007-DBFE-C4BB19046EF0}"/>
              </a:ext>
            </a:extLst>
          </p:cNvPr>
          <p:cNvPicPr>
            <a:picLocks noChangeAspect="1"/>
          </p:cNvPicPr>
          <p:nvPr/>
        </p:nvPicPr>
        <p:blipFill>
          <a:blip r:embed="rId2"/>
          <a:srcRect l="51393" b="51404"/>
          <a:stretch/>
        </p:blipFill>
        <p:spPr>
          <a:xfrm>
            <a:off x="0" y="1419830"/>
            <a:ext cx="3777916" cy="960857"/>
          </a:xfrm>
          <a:prstGeom prst="rect">
            <a:avLst/>
          </a:prstGeom>
        </p:spPr>
      </p:pic>
      <p:sp>
        <p:nvSpPr>
          <p:cNvPr id="13" name="Titel 1">
            <a:extLst>
              <a:ext uri="{FF2B5EF4-FFF2-40B4-BE49-F238E27FC236}">
                <a16:creationId xmlns:a16="http://schemas.microsoft.com/office/drawing/2014/main" id="{6E839CFC-21D8-645A-B840-91B5B17F59FA}"/>
              </a:ext>
            </a:extLst>
          </p:cNvPr>
          <p:cNvSpPr txBox="1">
            <a:spLocks/>
          </p:cNvSpPr>
          <p:nvPr/>
        </p:nvSpPr>
        <p:spPr>
          <a:xfrm>
            <a:off x="848139" y="1668379"/>
            <a:ext cx="4758577"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dirty="0">
                <a:solidFill>
                  <a:schemeClr val="bg1"/>
                </a:solidFill>
                <a:latin typeface="Arial" panose="020B0604020202020204" pitchFamily="34" charset="0"/>
                <a:cs typeface="Arial" panose="020B0604020202020204" pitchFamily="34" charset="0"/>
              </a:rPr>
              <a:t>Wat zijn de regels?</a:t>
            </a:r>
            <a:endParaRPr lang="nl-NL" sz="2000" b="0" dirty="0">
              <a:solidFill>
                <a:schemeClr val="bg1"/>
              </a:solidFill>
              <a:latin typeface="Arial" panose="020B0604020202020204" pitchFamily="34" charset="0"/>
              <a:cs typeface="Arial" panose="020B0604020202020204" pitchFamily="34" charset="0"/>
            </a:endParaRPr>
          </a:p>
        </p:txBody>
      </p:sp>
      <p:sp>
        <p:nvSpPr>
          <p:cNvPr id="9" name="Titel 1">
            <a:extLst>
              <a:ext uri="{FF2B5EF4-FFF2-40B4-BE49-F238E27FC236}">
                <a16:creationId xmlns:a16="http://schemas.microsoft.com/office/drawing/2014/main" id="{9016DD80-E27C-5AF4-6F6A-119DFDA201BC}"/>
              </a:ext>
            </a:extLst>
          </p:cNvPr>
          <p:cNvSpPr txBox="1">
            <a:spLocks noChangeAspect="1"/>
          </p:cNvSpPr>
          <p:nvPr/>
        </p:nvSpPr>
        <p:spPr>
          <a:xfrm>
            <a:off x="843169" y="2661527"/>
            <a:ext cx="10505661" cy="5202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lnSpc>
                <a:spcPct val="100000"/>
              </a:lnSpc>
            </a:pPr>
            <a:r>
              <a:rPr lang="nl-NL" sz="2000" b="0" dirty="0">
                <a:solidFill>
                  <a:schemeClr val="tx1"/>
                </a:solidFill>
                <a:latin typeface="Arial" panose="020B0604020202020204" pitchFamily="34" charset="0"/>
                <a:cs typeface="Arial" panose="020B0604020202020204" pitchFamily="34" charset="0"/>
              </a:rPr>
              <a:t>Per maatregel zijn er checklists met randvoorwaarden om er veilig mee te kunnen werken.</a:t>
            </a:r>
          </a:p>
        </p:txBody>
      </p:sp>
      <p:sp>
        <p:nvSpPr>
          <p:cNvPr id="6" name="Titel 1">
            <a:extLst>
              <a:ext uri="{FF2B5EF4-FFF2-40B4-BE49-F238E27FC236}">
                <a16:creationId xmlns:a16="http://schemas.microsoft.com/office/drawing/2014/main" id="{E2471FB7-036D-D1C6-3346-6CB63C4D9532}"/>
              </a:ext>
            </a:extLst>
          </p:cNvPr>
          <p:cNvSpPr txBox="1">
            <a:spLocks noChangeAspect="1"/>
          </p:cNvSpPr>
          <p:nvPr/>
        </p:nvSpPr>
        <p:spPr>
          <a:xfrm>
            <a:off x="843169" y="3920095"/>
            <a:ext cx="10505661" cy="51222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De juiste en voldoende voorlichting (herhaling).</a:t>
            </a:r>
          </a:p>
        </p:txBody>
      </p:sp>
      <p:sp>
        <p:nvSpPr>
          <p:cNvPr id="8" name="Titel 1">
            <a:extLst>
              <a:ext uri="{FF2B5EF4-FFF2-40B4-BE49-F238E27FC236}">
                <a16:creationId xmlns:a16="http://schemas.microsoft.com/office/drawing/2014/main" id="{DF43A9CA-DB0C-9302-CCC4-1C337058DF1F}"/>
              </a:ext>
            </a:extLst>
          </p:cNvPr>
          <p:cNvSpPr txBox="1">
            <a:spLocks noChangeAspect="1"/>
          </p:cNvSpPr>
          <p:nvPr/>
        </p:nvSpPr>
        <p:spPr>
          <a:xfrm>
            <a:off x="843169" y="4488467"/>
            <a:ext cx="10505661" cy="51222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342900" indent="-342900" algn="l">
              <a:lnSpc>
                <a:spcPct val="100000"/>
              </a:lnSpc>
              <a:buClr>
                <a:srgbClr val="E30613"/>
              </a:buClr>
              <a:buFont typeface="Arial" panose="020B0604020202020204" pitchFamily="34" charset="0"/>
              <a:buChar char="•"/>
            </a:pPr>
            <a:r>
              <a:rPr lang="nl-NL" sz="2000" b="0" dirty="0">
                <a:solidFill>
                  <a:schemeClr val="tx1"/>
                </a:solidFill>
                <a:latin typeface="Arial" panose="020B0604020202020204" pitchFamily="34" charset="0"/>
                <a:cs typeface="Arial" panose="020B0604020202020204" pitchFamily="34" charset="0"/>
              </a:rPr>
              <a:t>Periodieke keuring van arbeidsmiddelen.</a:t>
            </a:r>
          </a:p>
        </p:txBody>
      </p:sp>
      <p:sp>
        <p:nvSpPr>
          <p:cNvPr id="2" name="Titel 1">
            <a:extLst>
              <a:ext uri="{FF2B5EF4-FFF2-40B4-BE49-F238E27FC236}">
                <a16:creationId xmlns:a16="http://schemas.microsoft.com/office/drawing/2014/main" id="{DD18D71D-61EE-2513-686D-2CB9D827BF4C}"/>
              </a:ext>
            </a:extLst>
          </p:cNvPr>
          <p:cNvSpPr txBox="1">
            <a:spLocks noChangeAspect="1"/>
          </p:cNvSpPr>
          <p:nvPr/>
        </p:nvSpPr>
        <p:spPr>
          <a:xfrm>
            <a:off x="843169" y="3351862"/>
            <a:ext cx="10505661" cy="5202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lnSpc>
                <a:spcPct val="100000"/>
              </a:lnSpc>
            </a:pPr>
            <a:r>
              <a:rPr lang="nl-NL" sz="2000" b="0" dirty="0">
                <a:solidFill>
                  <a:schemeClr val="tx1"/>
                </a:solidFill>
                <a:latin typeface="Arial" panose="020B0604020202020204" pitchFamily="34" charset="0"/>
                <a:cs typeface="Arial" panose="020B0604020202020204" pitchFamily="34" charset="0"/>
              </a:rPr>
              <a:t>Zorg daarnaast altijd voor:</a:t>
            </a:r>
          </a:p>
        </p:txBody>
      </p:sp>
    </p:spTree>
    <p:extLst>
      <p:ext uri="{BB962C8B-B14F-4D97-AF65-F5344CB8AC3E}">
        <p14:creationId xmlns:p14="http://schemas.microsoft.com/office/powerpoint/2010/main" val="306387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8" grpId="0"/>
      <p:bldP spid="2" grpId="0"/>
    </p:bldLst>
  </p:timing>
</p:sld>
</file>

<file path=ppt/theme/theme1.xml><?xml version="1.0" encoding="utf-8"?>
<a:theme xmlns:a="http://schemas.openxmlformats.org/drawingml/2006/main" name="Kantoorthema">
  <a:themeElements>
    <a:clrScheme name="5xbeter">
      <a:dk1>
        <a:srgbClr val="000000"/>
      </a:dk1>
      <a:lt1>
        <a:srgbClr val="FFFFFF"/>
      </a:lt1>
      <a:dk2>
        <a:srgbClr val="646464"/>
      </a:dk2>
      <a:lt2>
        <a:srgbClr val="E6E6E6"/>
      </a:lt2>
      <a:accent1>
        <a:srgbClr val="00A3DA"/>
      </a:accent1>
      <a:accent2>
        <a:srgbClr val="E10512"/>
      </a:accent2>
      <a:accent3>
        <a:srgbClr val="00A3DA"/>
      </a:accent3>
      <a:accent4>
        <a:srgbClr val="E10512"/>
      </a:accent4>
      <a:accent5>
        <a:srgbClr val="00A3D9"/>
      </a:accent5>
      <a:accent6>
        <a:srgbClr val="E10512"/>
      </a:accent6>
      <a:hlink>
        <a:srgbClr val="00A3DA"/>
      </a:hlink>
      <a:folHlink>
        <a:srgbClr val="007DA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935E5029A4B049BAFB1E9ECA40A866" ma:contentTypeVersion="15" ma:contentTypeDescription="Een nieuw document maken." ma:contentTypeScope="" ma:versionID="1c2d3aaf1ceab3cb34c24d6fc1e8e236">
  <xsd:schema xmlns:xsd="http://www.w3.org/2001/XMLSchema" xmlns:xs="http://www.w3.org/2001/XMLSchema" xmlns:p="http://schemas.microsoft.com/office/2006/metadata/properties" xmlns:ns2="12fdb8f7-ceea-45b3-9244-f9361c6821fe" xmlns:ns3="cff0c8fd-28a4-4f13-a2ff-adbaff7ad42a" targetNamespace="http://schemas.microsoft.com/office/2006/metadata/properties" ma:root="true" ma:fieldsID="b8e44fd77a69f173c505d2dfcc583ba2" ns2:_="" ns3:_="">
    <xsd:import namespace="12fdb8f7-ceea-45b3-9244-f9361c6821fe"/>
    <xsd:import namespace="cff0c8fd-28a4-4f13-a2ff-adbaff7ad42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db8f7-ceea-45b3-9244-f9361c6821f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97e97178-e81f-434c-919c-7bb8405792f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f0c8fd-28a4-4f13-a2ff-adbaff7ad42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1c0fcab-f1df-433f-b77d-b59fcc1d03d4}" ma:internalName="TaxCatchAll" ma:showField="CatchAllData" ma:web="cff0c8fd-28a4-4f13-a2ff-adbaff7ad42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fdb8f7-ceea-45b3-9244-f9361c6821fe">
      <Terms xmlns="http://schemas.microsoft.com/office/infopath/2007/PartnerControls"/>
    </lcf76f155ced4ddcb4097134ff3c332f>
    <TaxCatchAll xmlns="cff0c8fd-28a4-4f13-a2ff-adbaff7ad42a" xsi:nil="true"/>
  </documentManagement>
</p:properties>
</file>

<file path=customXml/itemProps1.xml><?xml version="1.0" encoding="utf-8"?>
<ds:datastoreItem xmlns:ds="http://schemas.openxmlformats.org/officeDocument/2006/customXml" ds:itemID="{274B163A-7EF8-4B6F-B705-B99F07901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db8f7-ceea-45b3-9244-f9361c6821fe"/>
    <ds:schemaRef ds:uri="cff0c8fd-28a4-4f13-a2ff-adbaff7ad4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78CC01-6EF7-4C51-BE31-86E357A61C3E}">
  <ds:schemaRefs>
    <ds:schemaRef ds:uri="http://schemas.microsoft.com/sharepoint/v3/contenttype/forms"/>
  </ds:schemaRefs>
</ds:datastoreItem>
</file>

<file path=customXml/itemProps3.xml><?xml version="1.0" encoding="utf-8"?>
<ds:datastoreItem xmlns:ds="http://schemas.openxmlformats.org/officeDocument/2006/customXml" ds:itemID="{ABF0E182-0C9B-466B-8A0A-48A228B2193B}">
  <ds:schemaRefs>
    <ds:schemaRef ds:uri="http://schemas.microsoft.com/office/2006/metadata/properties"/>
    <ds:schemaRef ds:uri="http://schemas.microsoft.com/office/infopath/2007/PartnerControls"/>
    <ds:schemaRef ds:uri="12fdb8f7-ceea-45b3-9244-f9361c6821fe"/>
    <ds:schemaRef ds:uri="cff0c8fd-28a4-4f13-a2ff-adbaff7ad42a"/>
  </ds:schemaRefs>
</ds:datastoreItem>
</file>

<file path=docProps/app.xml><?xml version="1.0" encoding="utf-8"?>
<Properties xmlns="http://schemas.openxmlformats.org/officeDocument/2006/extended-properties" xmlns:vt="http://schemas.openxmlformats.org/officeDocument/2006/docPropsVTypes">
  <Template/>
  <TotalTime>1157</TotalTime>
  <Words>1171</Words>
  <Application>Microsoft Office PowerPoint</Application>
  <PresentationFormat>Widescreen</PresentationFormat>
  <Paragraphs>125</Paragraphs>
  <Slides>17</Slides>
  <Notes>6</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Kantoorthema</vt:lpstr>
      <vt:lpstr>Aangepast ontwerp</vt:lpstr>
      <vt:lpstr>1_Aangepast ontwerp</vt:lpstr>
      <vt:lpstr>Toolbox Werken op hoogte - Valgevaar</vt:lpstr>
      <vt:lpstr>Wanneer is er sprake van valgevaar?</vt:lpstr>
      <vt:lpstr>Welke werkzaamheden worden hier op hoogte uitgevoerd?</vt:lpstr>
      <vt:lpstr>Inhoud</vt:lpstr>
      <vt:lpstr>Risico’s van het werken op hoogte: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Twan Schellekens</dc:creator>
  <cp:lastModifiedBy>Twan Schellekens</cp:lastModifiedBy>
  <cp:revision>145</cp:revision>
  <dcterms:created xsi:type="dcterms:W3CDTF">2024-07-18T10:20:34Z</dcterms:created>
  <dcterms:modified xsi:type="dcterms:W3CDTF">2025-06-19T12:58:20Z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0x010100CB935E5029A4B049BAFB1E9ECA40A866</vt:lpwstr>
  </property>
</Properties>
</file>